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8" r:id="rId4"/>
  </p:sldMasterIdLst>
  <p:notesMasterIdLst>
    <p:notesMasterId r:id="rId26"/>
  </p:notesMasterIdLst>
  <p:sldIdLst>
    <p:sldId id="256" r:id="rId5"/>
    <p:sldId id="257" r:id="rId6"/>
    <p:sldId id="258" r:id="rId7"/>
    <p:sldId id="259" r:id="rId8"/>
    <p:sldId id="260" r:id="rId9"/>
    <p:sldId id="261" r:id="rId10"/>
    <p:sldId id="262" r:id="rId11"/>
    <p:sldId id="276"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SE9nnv2e1L44gI0gW0N1wLO8s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7F122D-39FE-46B4-B6EF-9D2F26C53C14}">
  <a:tblStyle styleId="{2F7F122D-39FE-46B4-B6EF-9D2F26C53C1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020" y="-3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279914" cy="53406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7961" y="0"/>
            <a:ext cx="3279914" cy="53406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4152"/>
            <a:ext cx="3279914" cy="5340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7961" y="10154152"/>
            <a:ext cx="3279914" cy="53406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chemeClr val="dk1"/>
                </a:solidFill>
                <a:latin typeface="Times New Roman"/>
                <a:ea typeface="Times New Roman"/>
                <a:cs typeface="Times New Roman"/>
                <a:sym typeface="Times New Roman"/>
              </a:rPr>
              <a:t>‹N°›</a:t>
            </a:fld>
            <a:endParaRPr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0: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10: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1: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11: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2: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12: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3: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3: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4: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14: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5: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15: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6: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16: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7: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17: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8: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4" name="Google Shape;534;p18: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535" name="Google Shape;535;p18:notes"/>
          <p:cNvSpPr txBox="1">
            <a:spLocks noGrp="1"/>
          </p:cNvSpPr>
          <p:nvPr>
            <p:ph type="ftr" idx="11"/>
          </p:nvPr>
        </p:nvSpPr>
        <p:spPr>
          <a:xfrm>
            <a:off x="0" y="10154152"/>
            <a:ext cx="3279914" cy="534069"/>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fr-FR" sz="1400" b="0" strike="noStrike">
                <a:latin typeface="Times New Roman"/>
                <a:ea typeface="Times New Roman"/>
                <a:cs typeface="Times New Roman"/>
                <a:sym typeface="Times New Roman"/>
              </a:rPr>
              <a:t>5/6/2020 rapport moral 2020</a:t>
            </a:r>
            <a:endParaRPr/>
          </a:p>
        </p:txBody>
      </p:sp>
      <p:sp>
        <p:nvSpPr>
          <p:cNvPr id="536" name="Google Shape;536;p18:notes"/>
          <p:cNvSpPr txBox="1">
            <a:spLocks noGrp="1"/>
          </p:cNvSpPr>
          <p:nvPr>
            <p:ph type="sldNum" idx="12"/>
          </p:nvPr>
        </p:nvSpPr>
        <p:spPr>
          <a:xfrm>
            <a:off x="4277961" y="10154152"/>
            <a:ext cx="3279914" cy="534069"/>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fld id="{00000000-1234-1234-1234-123412341234}" type="slidenum">
              <a:rPr lang="fr-FR" sz="1400" b="0" strike="noStrike">
                <a:latin typeface="Times New Roman"/>
                <a:ea typeface="Times New Roman"/>
                <a:cs typeface="Times New Roman"/>
                <a:sym typeface="Times New Roman"/>
              </a:rPr>
              <a:t>19</a:t>
            </a:fld>
            <a:endParaRPr sz="1400" b="0" strike="noStrike">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9: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576" name="Google Shape;576;p19: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notes"/>
          <p:cNvSpPr>
            <a:spLocks noGrp="1" noRot="1" noChangeAspect="1"/>
          </p:cNvSpPr>
          <p:nvPr>
            <p:ph type="sldImg" idx="2"/>
          </p:nvPr>
        </p:nvSpPr>
        <p:spPr>
          <a:xfrm>
            <a:off x="1166813" y="1241425"/>
            <a:ext cx="4464050" cy="3348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2:notes"/>
          <p:cNvSpPr txBox="1">
            <a:spLocks noGrp="1"/>
          </p:cNvSpPr>
          <p:nvPr>
            <p:ph type="body" idx="1"/>
          </p:nvPr>
        </p:nvSpPr>
        <p:spPr>
          <a:xfrm>
            <a:off x="679881" y="4777112"/>
            <a:ext cx="5437250" cy="390799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sz="2000" dirty="0">
              <a:latin typeface="Arial"/>
              <a:ea typeface="Arial"/>
              <a:cs typeface="Arial"/>
              <a:sym typeface="Arial"/>
            </a:endParaRPr>
          </a:p>
        </p:txBody>
      </p:sp>
      <p:sp>
        <p:nvSpPr>
          <p:cNvPr id="255" name="Google Shape;255;p2:notes"/>
          <p:cNvSpPr/>
          <p:nvPr/>
        </p:nvSpPr>
        <p:spPr>
          <a:xfrm>
            <a:off x="3850381" y="9428624"/>
            <a:ext cx="2944832" cy="497361"/>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fr-FR" sz="1300" b="0" i="0" u="none" strike="noStrike" cap="none">
                <a:solidFill>
                  <a:srgbClr val="000000"/>
                </a:solidFill>
                <a:latin typeface="Arial"/>
                <a:ea typeface="Arial"/>
                <a:cs typeface="Arial"/>
                <a:sym typeface="Arial"/>
              </a:rPr>
              <a:t>2</a:t>
            </a:fld>
            <a:endParaRPr sz="1300" b="0" i="0" u="none" strike="noStrike" cap="none">
              <a:solidFill>
                <a:schemeClr val="dk1"/>
              </a:solidFill>
              <a:latin typeface="Arial"/>
              <a:ea typeface="Arial"/>
              <a:cs typeface="Arial"/>
              <a:sym typeface="Arial"/>
            </a:endParaRPr>
          </a:p>
        </p:txBody>
      </p:sp>
      <p:sp>
        <p:nvSpPr>
          <p:cNvPr id="256" name="Google Shape;256;p2:notes"/>
          <p:cNvSpPr txBox="1">
            <a:spLocks noGrp="1"/>
          </p:cNvSpPr>
          <p:nvPr>
            <p:ph type="ftr" idx="11"/>
          </p:nvPr>
        </p:nvSpPr>
        <p:spPr>
          <a:xfrm>
            <a:off x="0" y="10154152"/>
            <a:ext cx="3279914" cy="534069"/>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fr-FR" sz="1400">
                <a:latin typeface="Times New Roman"/>
                <a:ea typeface="Times New Roman"/>
                <a:cs typeface="Times New Roman"/>
                <a:sym typeface="Times New Roman"/>
              </a:rPr>
              <a:t>5/6/2020 rapport moral 2020</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0: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20: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265" name="Google Shape;265;p3: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4: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5: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5:notes"/>
          <p:cNvSpPr txBox="1">
            <a:spLocks noGrp="1"/>
          </p:cNvSpPr>
          <p:nvPr>
            <p:ph type="sldNum" idx="12"/>
          </p:nvPr>
        </p:nvSpPr>
        <p:spPr>
          <a:xfrm>
            <a:off x="4277961" y="10154152"/>
            <a:ext cx="3279914" cy="534069"/>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fld id="{00000000-1234-1234-1234-123412341234}" type="slidenum">
              <a:rPr lang="fr-FR" sz="1400">
                <a:latin typeface="Times New Roman"/>
                <a:ea typeface="Times New Roman"/>
                <a:cs typeface="Times New Roman"/>
                <a:sym typeface="Times New Roman"/>
              </a:rPr>
              <a:t>5</a:t>
            </a:fld>
            <a:endParaRPr sz="1400">
              <a:latin typeface="Times New Roman"/>
              <a:ea typeface="Times New Roman"/>
              <a:cs typeface="Times New Roman"/>
              <a:sym typeface="Times New Roman"/>
            </a:endParaRPr>
          </a:p>
        </p:txBody>
      </p:sp>
      <p:sp>
        <p:nvSpPr>
          <p:cNvPr id="305" name="Google Shape;305;p5:notes"/>
          <p:cNvSpPr txBox="1">
            <a:spLocks noGrp="1"/>
          </p:cNvSpPr>
          <p:nvPr>
            <p:ph type="ftr" idx="11"/>
          </p:nvPr>
        </p:nvSpPr>
        <p:spPr>
          <a:xfrm>
            <a:off x="0" y="10154152"/>
            <a:ext cx="3279914" cy="534069"/>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fr-FR" sz="1400">
                <a:latin typeface="Times New Roman"/>
                <a:ea typeface="Times New Roman"/>
                <a:cs typeface="Times New Roman"/>
                <a:sym typeface="Times New Roman"/>
              </a:rPr>
              <a:t>5/6/2020 rapport moral 2020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6: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6: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363" name="Google Shape;363;p7: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8: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8: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8:notes"/>
          <p:cNvSpPr txBox="1">
            <a:spLocks noGrp="1"/>
          </p:cNvSpPr>
          <p:nvPr>
            <p:ph type="ftr" idx="11"/>
          </p:nvPr>
        </p:nvSpPr>
        <p:spPr>
          <a:xfrm>
            <a:off x="0" y="10154152"/>
            <a:ext cx="3279914" cy="534069"/>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fr-FR" sz="1400">
                <a:latin typeface="Times New Roman"/>
                <a:ea typeface="Times New Roman"/>
                <a:cs typeface="Times New Roman"/>
                <a:sym typeface="Times New Roman"/>
              </a:rPr>
              <a:t>5/6/2020 rapport moral 2020</a:t>
            </a:r>
            <a:endParaRPr/>
          </a:p>
        </p:txBody>
      </p:sp>
      <p:sp>
        <p:nvSpPr>
          <p:cNvPr id="376" name="Google Shape;376;p8:notes"/>
          <p:cNvSpPr txBox="1">
            <a:spLocks noGrp="1"/>
          </p:cNvSpPr>
          <p:nvPr>
            <p:ph type="sldNum" idx="12"/>
          </p:nvPr>
        </p:nvSpPr>
        <p:spPr>
          <a:xfrm>
            <a:off x="4277961" y="10154152"/>
            <a:ext cx="3279914" cy="534069"/>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fld id="{00000000-1234-1234-1234-123412341234}" type="slidenum">
              <a:rPr lang="fr-FR" sz="1400">
                <a:latin typeface="Times New Roman"/>
                <a:ea typeface="Times New Roman"/>
                <a:cs typeface="Times New Roman"/>
                <a:sym typeface="Times New Roman"/>
              </a:rPr>
              <a:t>9</a:t>
            </a:fld>
            <a:endParaRPr sz="140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9:notes"/>
          <p:cNvSpPr txBox="1">
            <a:spLocks noGrp="1"/>
          </p:cNvSpPr>
          <p:nvPr>
            <p:ph type="body" idx="1"/>
          </p:nvPr>
        </p:nvSpPr>
        <p:spPr>
          <a:xfrm>
            <a:off x="755823" y="5076896"/>
            <a:ext cx="6046228" cy="48095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9:notes"/>
          <p:cNvSpPr>
            <a:spLocks noGrp="1" noRot="1" noChangeAspect="1"/>
          </p:cNvSpPr>
          <p:nvPr>
            <p:ph type="sldImg" idx="2"/>
          </p:nvPr>
        </p:nvSpPr>
        <p:spPr>
          <a:xfrm>
            <a:off x="1108075" y="812800"/>
            <a:ext cx="534193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8"/>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9"/>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0"/>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0"/>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0"/>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0"/>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7"/>
        <p:cNvGrpSpPr/>
        <p:nvPr/>
      </p:nvGrpSpPr>
      <p:grpSpPr>
        <a:xfrm>
          <a:off x="0" y="0"/>
          <a:ext cx="0" cy="0"/>
          <a:chOff x="0" y="0"/>
          <a:chExt cx="0" cy="0"/>
        </a:xfrm>
      </p:grpSpPr>
      <p:sp>
        <p:nvSpPr>
          <p:cNvPr id="78" name="Google Shape;78;p4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3"/>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6"/>
        <p:cNvGrpSpPr/>
        <p:nvPr/>
      </p:nvGrpSpPr>
      <p:grpSpPr>
        <a:xfrm>
          <a:off x="0" y="0"/>
          <a:ext cx="0" cy="0"/>
          <a:chOff x="0" y="0"/>
          <a:chExt cx="0" cy="0"/>
        </a:xfrm>
      </p:grpSpPr>
      <p:sp>
        <p:nvSpPr>
          <p:cNvPr id="87" name="Google Shape;87;p45"/>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8"/>
        <p:cNvGrpSpPr/>
        <p:nvPr/>
      </p:nvGrpSpPr>
      <p:grpSpPr>
        <a:xfrm>
          <a:off x="0" y="0"/>
          <a:ext cx="0" cy="0"/>
          <a:chOff x="0" y="0"/>
          <a:chExt cx="0" cy="0"/>
        </a:xfrm>
      </p:grpSpPr>
      <p:sp>
        <p:nvSpPr>
          <p:cNvPr id="89" name="Google Shape;89;p4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6"/>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6"/>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6"/>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3"/>
        <p:cNvGrpSpPr/>
        <p:nvPr/>
      </p:nvGrpSpPr>
      <p:grpSpPr>
        <a:xfrm>
          <a:off x="0" y="0"/>
          <a:ext cx="0" cy="0"/>
          <a:chOff x="0" y="0"/>
          <a:chExt cx="0" cy="0"/>
        </a:xfrm>
      </p:grpSpPr>
      <p:sp>
        <p:nvSpPr>
          <p:cNvPr id="94" name="Google Shape;94;p4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7"/>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7"/>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7"/>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8"/>
        <p:cNvGrpSpPr/>
        <p:nvPr/>
      </p:nvGrpSpPr>
      <p:grpSpPr>
        <a:xfrm>
          <a:off x="0" y="0"/>
          <a:ext cx="0" cy="0"/>
          <a:chOff x="0" y="0"/>
          <a:chExt cx="0" cy="0"/>
        </a:xfrm>
      </p:grpSpPr>
      <p:sp>
        <p:nvSpPr>
          <p:cNvPr id="99" name="Google Shape;99;p4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8"/>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3"/>
        <p:cNvGrpSpPr/>
        <p:nvPr/>
      </p:nvGrpSpPr>
      <p:grpSpPr>
        <a:xfrm>
          <a:off x="0" y="0"/>
          <a:ext cx="0" cy="0"/>
          <a:chOff x="0" y="0"/>
          <a:chExt cx="0" cy="0"/>
        </a:xfrm>
      </p:grpSpPr>
      <p:sp>
        <p:nvSpPr>
          <p:cNvPr id="104" name="Google Shape;104;p4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9"/>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9"/>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7"/>
        <p:cNvGrpSpPr/>
        <p:nvPr/>
      </p:nvGrpSpPr>
      <p:grpSpPr>
        <a:xfrm>
          <a:off x="0" y="0"/>
          <a:ext cx="0" cy="0"/>
          <a:chOff x="0" y="0"/>
          <a:chExt cx="0" cy="0"/>
        </a:xfrm>
      </p:grpSpPr>
      <p:sp>
        <p:nvSpPr>
          <p:cNvPr id="108" name="Google Shape;108;p5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0"/>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0"/>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3"/>
        <p:cNvGrpSpPr/>
        <p:nvPr/>
      </p:nvGrpSpPr>
      <p:grpSpPr>
        <a:xfrm>
          <a:off x="0" y="0"/>
          <a:ext cx="0" cy="0"/>
          <a:chOff x="0" y="0"/>
          <a:chExt cx="0" cy="0"/>
        </a:xfrm>
      </p:grpSpPr>
      <p:sp>
        <p:nvSpPr>
          <p:cNvPr id="114" name="Google Shape;114;p5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1"/>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1"/>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1"/>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1"/>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1"/>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1"/>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30"/>
        <p:cNvGrpSpPr/>
        <p:nvPr/>
      </p:nvGrpSpPr>
      <p:grpSpPr>
        <a:xfrm>
          <a:off x="0" y="0"/>
          <a:ext cx="0" cy="0"/>
          <a:chOff x="0" y="0"/>
          <a:chExt cx="0" cy="0"/>
        </a:xfrm>
      </p:grpSpPr>
      <p:sp>
        <p:nvSpPr>
          <p:cNvPr id="131" name="Google Shape;131;p29"/>
          <p:cNvSpPr/>
          <p:nvPr/>
        </p:nvSpPr>
        <p:spPr>
          <a:xfrm>
            <a:off x="769257" y="541031"/>
            <a:ext cx="8374743" cy="878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2" name="Google Shape;132;p29"/>
          <p:cNvSpPr/>
          <p:nvPr/>
        </p:nvSpPr>
        <p:spPr>
          <a:xfrm>
            <a:off x="0" y="0"/>
            <a:ext cx="769257"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29"/>
          <p:cNvSpPr/>
          <p:nvPr/>
        </p:nvSpPr>
        <p:spPr>
          <a:xfrm>
            <a:off x="769257" y="275224"/>
            <a:ext cx="8374743" cy="2774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29"/>
          <p:cNvSpPr/>
          <p:nvPr/>
        </p:nvSpPr>
        <p:spPr>
          <a:xfrm>
            <a:off x="0" y="275224"/>
            <a:ext cx="769257" cy="27749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29"/>
          <p:cNvSpPr txBox="1">
            <a:spLocks noGrp="1"/>
          </p:cNvSpPr>
          <p:nvPr>
            <p:ph type="title"/>
          </p:nvPr>
        </p:nvSpPr>
        <p:spPr>
          <a:xfrm>
            <a:off x="769256" y="541031"/>
            <a:ext cx="8142515" cy="878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575454"/>
              </a:buClr>
              <a:buSzPts val="2200"/>
              <a:buFont typeface="Verdana"/>
              <a:buNone/>
              <a:defRPr sz="2200" b="1">
                <a:solidFill>
                  <a:srgbClr val="575454"/>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9"/>
          <p:cNvSpPr txBox="1">
            <a:spLocks noGrp="1"/>
          </p:cNvSpPr>
          <p:nvPr>
            <p:ph type="body" idx="1"/>
          </p:nvPr>
        </p:nvSpPr>
        <p:spPr>
          <a:xfrm>
            <a:off x="769254" y="1419330"/>
            <a:ext cx="8142517" cy="4892569"/>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1000"/>
              </a:spcBef>
              <a:spcAft>
                <a:spcPts val="0"/>
              </a:spcAft>
              <a:buClr>
                <a:schemeClr val="dk1"/>
              </a:buClr>
              <a:buSzPts val="1400"/>
              <a:buChar char="•"/>
              <a:defRPr sz="1400">
                <a:latin typeface="Verdana"/>
                <a:ea typeface="Verdana"/>
                <a:cs typeface="Verdana"/>
                <a:sym typeface="Verdana"/>
              </a:defRPr>
            </a:lvl1pPr>
            <a:lvl2pPr marL="914400" lvl="1" indent="-317500" algn="l">
              <a:lnSpc>
                <a:spcPct val="90000"/>
              </a:lnSpc>
              <a:spcBef>
                <a:spcPts val="500"/>
              </a:spcBef>
              <a:spcAft>
                <a:spcPts val="0"/>
              </a:spcAft>
              <a:buClr>
                <a:schemeClr val="dk1"/>
              </a:buClr>
              <a:buSzPts val="1400"/>
              <a:buChar char="•"/>
              <a:defRPr sz="1400">
                <a:latin typeface="Verdana"/>
                <a:ea typeface="Verdana"/>
                <a:cs typeface="Verdana"/>
                <a:sym typeface="Verdana"/>
              </a:defRPr>
            </a:lvl2pPr>
            <a:lvl3pPr marL="1371600" lvl="2" indent="-317500" algn="l">
              <a:lnSpc>
                <a:spcPct val="90000"/>
              </a:lnSpc>
              <a:spcBef>
                <a:spcPts val="500"/>
              </a:spcBef>
              <a:spcAft>
                <a:spcPts val="0"/>
              </a:spcAft>
              <a:buClr>
                <a:schemeClr val="dk1"/>
              </a:buClr>
              <a:buSzPts val="1400"/>
              <a:buChar char="•"/>
              <a:defRPr sz="1400">
                <a:latin typeface="Verdana"/>
                <a:ea typeface="Verdana"/>
                <a:cs typeface="Verdana"/>
                <a:sym typeface="Verdana"/>
              </a:defRPr>
            </a:lvl3pPr>
            <a:lvl4pPr marL="1828800" lvl="3" indent="-317500" algn="l">
              <a:lnSpc>
                <a:spcPct val="90000"/>
              </a:lnSpc>
              <a:spcBef>
                <a:spcPts val="500"/>
              </a:spcBef>
              <a:spcAft>
                <a:spcPts val="0"/>
              </a:spcAft>
              <a:buClr>
                <a:schemeClr val="dk1"/>
              </a:buClr>
              <a:buSzPts val="1400"/>
              <a:buChar char="•"/>
              <a:defRPr sz="1400">
                <a:latin typeface="Verdana"/>
                <a:ea typeface="Verdana"/>
                <a:cs typeface="Verdana"/>
                <a:sym typeface="Verdana"/>
              </a:defRPr>
            </a:lvl4pPr>
            <a:lvl5pPr marL="2286000" lvl="4" indent="-317500" algn="l">
              <a:lnSpc>
                <a:spcPct val="90000"/>
              </a:lnSpc>
              <a:spcBef>
                <a:spcPts val="500"/>
              </a:spcBef>
              <a:spcAft>
                <a:spcPts val="0"/>
              </a:spcAft>
              <a:buClr>
                <a:schemeClr val="dk1"/>
              </a:buClr>
              <a:buSzPts val="1400"/>
              <a:buChar char="•"/>
              <a:defRPr sz="1400">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9"/>
          <p:cNvSpPr txBox="1">
            <a:spLocks noGrp="1"/>
          </p:cNvSpPr>
          <p:nvPr>
            <p:ph type="dt" idx="10"/>
          </p:nvPr>
        </p:nvSpPr>
        <p:spPr>
          <a:xfrm>
            <a:off x="771525" y="6483351"/>
            <a:ext cx="1196975"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8" name="Google Shape;138;p29"/>
          <p:cNvSpPr txBox="1">
            <a:spLocks noGrp="1"/>
          </p:cNvSpPr>
          <p:nvPr>
            <p:ph type="ftr" idx="11"/>
          </p:nvPr>
        </p:nvSpPr>
        <p:spPr>
          <a:xfrm>
            <a:off x="1968500" y="6483351"/>
            <a:ext cx="4460875"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9" name="Google Shape;139;p29"/>
          <p:cNvSpPr txBox="1">
            <a:spLocks noGrp="1"/>
          </p:cNvSpPr>
          <p:nvPr>
            <p:ph type="sldNum" idx="12"/>
          </p:nvPr>
        </p:nvSpPr>
        <p:spPr>
          <a:xfrm>
            <a:off x="7077075" y="6483351"/>
            <a:ext cx="1834696"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cxnSp>
        <p:nvCxnSpPr>
          <p:cNvPr id="140" name="Google Shape;140;p29"/>
          <p:cNvCxnSpPr/>
          <p:nvPr/>
        </p:nvCxnSpPr>
        <p:spPr>
          <a:xfrm>
            <a:off x="2654300" y="6473827"/>
            <a:ext cx="4838700" cy="0"/>
          </a:xfrm>
          <a:prstGeom prst="straightConnector1">
            <a:avLst/>
          </a:prstGeom>
          <a:noFill/>
          <a:ln w="9525" cap="flat" cmpd="sng">
            <a:solidFill>
              <a:srgbClr val="FCB50C"/>
            </a:solidFill>
            <a:prstDash val="solid"/>
            <a:round/>
            <a:headEnd type="none" w="sm" len="sm"/>
            <a:tailEnd type="none" w="sm" len="sm"/>
          </a:ln>
        </p:spPr>
      </p:cxnSp>
      <p:sp>
        <p:nvSpPr>
          <p:cNvPr id="141" name="Google Shape;141;p29"/>
          <p:cNvSpPr txBox="1">
            <a:spLocks noGrp="1"/>
          </p:cNvSpPr>
          <p:nvPr>
            <p:ph type="body" idx="2"/>
          </p:nvPr>
        </p:nvSpPr>
        <p:spPr>
          <a:xfrm>
            <a:off x="769254" y="278082"/>
            <a:ext cx="2900362" cy="274638"/>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rgbClr val="7F7F7F"/>
              </a:buClr>
              <a:buSzPts val="1400"/>
              <a:buNone/>
              <a:defRPr sz="1400" b="1">
                <a:solidFill>
                  <a:srgbClr val="7F7F7F"/>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42"/>
        <p:cNvGrpSpPr/>
        <p:nvPr/>
      </p:nvGrpSpPr>
      <p:grpSpPr>
        <a:xfrm>
          <a:off x="0" y="0"/>
          <a:ext cx="0" cy="0"/>
          <a:chOff x="0" y="0"/>
          <a:chExt cx="0" cy="0"/>
        </a:xfrm>
      </p:grpSpPr>
      <p:sp>
        <p:nvSpPr>
          <p:cNvPr id="143" name="Google Shape;143;p5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2"/>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45"/>
        <p:cNvGrpSpPr/>
        <p:nvPr/>
      </p:nvGrpSpPr>
      <p:grpSpPr>
        <a:xfrm>
          <a:off x="0" y="0"/>
          <a:ext cx="0" cy="0"/>
          <a:chOff x="0" y="0"/>
          <a:chExt cx="0" cy="0"/>
        </a:xfrm>
      </p:grpSpPr>
      <p:sp>
        <p:nvSpPr>
          <p:cNvPr id="146" name="Google Shape;146;p5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3"/>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48"/>
        <p:cNvGrpSpPr/>
        <p:nvPr/>
      </p:nvGrpSpPr>
      <p:grpSpPr>
        <a:xfrm>
          <a:off x="0" y="0"/>
          <a:ext cx="0" cy="0"/>
          <a:chOff x="0" y="0"/>
          <a:chExt cx="0" cy="0"/>
        </a:xfrm>
      </p:grpSpPr>
      <p:sp>
        <p:nvSpPr>
          <p:cNvPr id="149" name="Google Shape;149;p5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4"/>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4"/>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2"/>
        <p:cNvGrpSpPr/>
        <p:nvPr/>
      </p:nvGrpSpPr>
      <p:grpSpPr>
        <a:xfrm>
          <a:off x="0" y="0"/>
          <a:ext cx="0" cy="0"/>
          <a:chOff x="0" y="0"/>
          <a:chExt cx="0" cy="0"/>
        </a:xfrm>
      </p:grpSpPr>
      <p:sp>
        <p:nvSpPr>
          <p:cNvPr id="153" name="Google Shape;153;p5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54"/>
        <p:cNvGrpSpPr/>
        <p:nvPr/>
      </p:nvGrpSpPr>
      <p:grpSpPr>
        <a:xfrm>
          <a:off x="0" y="0"/>
          <a:ext cx="0" cy="0"/>
          <a:chOff x="0" y="0"/>
          <a:chExt cx="0" cy="0"/>
        </a:xfrm>
      </p:grpSpPr>
      <p:sp>
        <p:nvSpPr>
          <p:cNvPr id="155" name="Google Shape;155;p56"/>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56"/>
        <p:cNvGrpSpPr/>
        <p:nvPr/>
      </p:nvGrpSpPr>
      <p:grpSpPr>
        <a:xfrm>
          <a:off x="0" y="0"/>
          <a:ext cx="0" cy="0"/>
          <a:chOff x="0" y="0"/>
          <a:chExt cx="0" cy="0"/>
        </a:xfrm>
      </p:grpSpPr>
      <p:sp>
        <p:nvSpPr>
          <p:cNvPr id="157" name="Google Shape;157;p5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5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7"/>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61"/>
        <p:cNvGrpSpPr/>
        <p:nvPr/>
      </p:nvGrpSpPr>
      <p:grpSpPr>
        <a:xfrm>
          <a:off x="0" y="0"/>
          <a:ext cx="0" cy="0"/>
          <a:chOff x="0" y="0"/>
          <a:chExt cx="0" cy="0"/>
        </a:xfrm>
      </p:grpSpPr>
      <p:sp>
        <p:nvSpPr>
          <p:cNvPr id="162" name="Google Shape;162;p5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8"/>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8"/>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66"/>
        <p:cNvGrpSpPr/>
        <p:nvPr/>
      </p:nvGrpSpPr>
      <p:grpSpPr>
        <a:xfrm>
          <a:off x="0" y="0"/>
          <a:ext cx="0" cy="0"/>
          <a:chOff x="0" y="0"/>
          <a:chExt cx="0" cy="0"/>
        </a:xfrm>
      </p:grpSpPr>
      <p:sp>
        <p:nvSpPr>
          <p:cNvPr id="167" name="Google Shape;167;p5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5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9"/>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71"/>
        <p:cNvGrpSpPr/>
        <p:nvPr/>
      </p:nvGrpSpPr>
      <p:grpSpPr>
        <a:xfrm>
          <a:off x="0" y="0"/>
          <a:ext cx="0" cy="0"/>
          <a:chOff x="0" y="0"/>
          <a:chExt cx="0" cy="0"/>
        </a:xfrm>
      </p:grpSpPr>
      <p:sp>
        <p:nvSpPr>
          <p:cNvPr id="172" name="Google Shape;172;p6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60"/>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60"/>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75"/>
        <p:cNvGrpSpPr/>
        <p:nvPr/>
      </p:nvGrpSpPr>
      <p:grpSpPr>
        <a:xfrm>
          <a:off x="0" y="0"/>
          <a:ext cx="0" cy="0"/>
          <a:chOff x="0" y="0"/>
          <a:chExt cx="0" cy="0"/>
        </a:xfrm>
      </p:grpSpPr>
      <p:sp>
        <p:nvSpPr>
          <p:cNvPr id="176" name="Google Shape;176;p6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6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6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61"/>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61"/>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81"/>
        <p:cNvGrpSpPr/>
        <p:nvPr/>
      </p:nvGrpSpPr>
      <p:grpSpPr>
        <a:xfrm>
          <a:off x="0" y="0"/>
          <a:ext cx="0" cy="0"/>
          <a:chOff x="0" y="0"/>
          <a:chExt cx="0" cy="0"/>
        </a:xfrm>
      </p:grpSpPr>
      <p:sp>
        <p:nvSpPr>
          <p:cNvPr id="182" name="Google Shape;182;p6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62"/>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62"/>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62"/>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2"/>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2"/>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62"/>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7"/>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8"/>
        <p:cNvGrpSpPr/>
        <p:nvPr/>
      </p:nvGrpSpPr>
      <p:grpSpPr>
        <a:xfrm>
          <a:off x="0" y="0"/>
          <a:ext cx="0" cy="0"/>
          <a:chOff x="0" y="0"/>
          <a:chExt cx="0" cy="0"/>
        </a:xfrm>
      </p:grpSpPr>
      <p:sp>
        <p:nvSpPr>
          <p:cNvPr id="199" name="Google Shape;199;p6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63"/>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3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2"/>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1"/>
        <p:cNvGrpSpPr/>
        <p:nvPr/>
      </p:nvGrpSpPr>
      <p:grpSpPr>
        <a:xfrm>
          <a:off x="0" y="0"/>
          <a:ext cx="0" cy="0"/>
          <a:chOff x="0" y="0"/>
          <a:chExt cx="0" cy="0"/>
        </a:xfrm>
      </p:grpSpPr>
      <p:sp>
        <p:nvSpPr>
          <p:cNvPr id="202" name="Google Shape;202;p6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6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04"/>
        <p:cNvGrpSpPr/>
        <p:nvPr/>
      </p:nvGrpSpPr>
      <p:grpSpPr>
        <a:xfrm>
          <a:off x="0" y="0"/>
          <a:ext cx="0" cy="0"/>
          <a:chOff x="0" y="0"/>
          <a:chExt cx="0" cy="0"/>
        </a:xfrm>
      </p:grpSpPr>
      <p:sp>
        <p:nvSpPr>
          <p:cNvPr id="205" name="Google Shape;205;p6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65"/>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5"/>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8"/>
        <p:cNvGrpSpPr/>
        <p:nvPr/>
      </p:nvGrpSpPr>
      <p:grpSpPr>
        <a:xfrm>
          <a:off x="0" y="0"/>
          <a:ext cx="0" cy="0"/>
          <a:chOff x="0" y="0"/>
          <a:chExt cx="0" cy="0"/>
        </a:xfrm>
      </p:grpSpPr>
      <p:sp>
        <p:nvSpPr>
          <p:cNvPr id="209" name="Google Shape;209;p6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0"/>
        <p:cNvGrpSpPr/>
        <p:nvPr/>
      </p:nvGrpSpPr>
      <p:grpSpPr>
        <a:xfrm>
          <a:off x="0" y="0"/>
          <a:ext cx="0" cy="0"/>
          <a:chOff x="0" y="0"/>
          <a:chExt cx="0" cy="0"/>
        </a:xfrm>
      </p:grpSpPr>
      <p:sp>
        <p:nvSpPr>
          <p:cNvPr id="211" name="Google Shape;211;p67"/>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12"/>
        <p:cNvGrpSpPr/>
        <p:nvPr/>
      </p:nvGrpSpPr>
      <p:grpSpPr>
        <a:xfrm>
          <a:off x="0" y="0"/>
          <a:ext cx="0" cy="0"/>
          <a:chOff x="0" y="0"/>
          <a:chExt cx="0" cy="0"/>
        </a:xfrm>
      </p:grpSpPr>
      <p:sp>
        <p:nvSpPr>
          <p:cNvPr id="213" name="Google Shape;213;p6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6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68"/>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68"/>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17"/>
        <p:cNvGrpSpPr/>
        <p:nvPr/>
      </p:nvGrpSpPr>
      <p:grpSpPr>
        <a:xfrm>
          <a:off x="0" y="0"/>
          <a:ext cx="0" cy="0"/>
          <a:chOff x="0" y="0"/>
          <a:chExt cx="0" cy="0"/>
        </a:xfrm>
      </p:grpSpPr>
      <p:sp>
        <p:nvSpPr>
          <p:cNvPr id="218" name="Google Shape;218;p6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69"/>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6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69"/>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22"/>
        <p:cNvGrpSpPr/>
        <p:nvPr/>
      </p:nvGrpSpPr>
      <p:grpSpPr>
        <a:xfrm>
          <a:off x="0" y="0"/>
          <a:ext cx="0" cy="0"/>
          <a:chOff x="0" y="0"/>
          <a:chExt cx="0" cy="0"/>
        </a:xfrm>
      </p:grpSpPr>
      <p:sp>
        <p:nvSpPr>
          <p:cNvPr id="223" name="Google Shape;223;p7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7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7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70"/>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27"/>
        <p:cNvGrpSpPr/>
        <p:nvPr/>
      </p:nvGrpSpPr>
      <p:grpSpPr>
        <a:xfrm>
          <a:off x="0" y="0"/>
          <a:ext cx="0" cy="0"/>
          <a:chOff x="0" y="0"/>
          <a:chExt cx="0" cy="0"/>
        </a:xfrm>
      </p:grpSpPr>
      <p:sp>
        <p:nvSpPr>
          <p:cNvPr id="228" name="Google Shape;228;p7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71"/>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71"/>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31"/>
        <p:cNvGrpSpPr/>
        <p:nvPr/>
      </p:nvGrpSpPr>
      <p:grpSpPr>
        <a:xfrm>
          <a:off x="0" y="0"/>
          <a:ext cx="0" cy="0"/>
          <a:chOff x="0" y="0"/>
          <a:chExt cx="0" cy="0"/>
        </a:xfrm>
      </p:grpSpPr>
      <p:sp>
        <p:nvSpPr>
          <p:cNvPr id="232" name="Google Shape;232;p7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7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7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72"/>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72"/>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37"/>
        <p:cNvGrpSpPr/>
        <p:nvPr/>
      </p:nvGrpSpPr>
      <p:grpSpPr>
        <a:xfrm>
          <a:off x="0" y="0"/>
          <a:ext cx="0" cy="0"/>
          <a:chOff x="0" y="0"/>
          <a:chExt cx="0" cy="0"/>
        </a:xfrm>
      </p:grpSpPr>
      <p:sp>
        <p:nvSpPr>
          <p:cNvPr id="238" name="Google Shape;238;p7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73"/>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73"/>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73"/>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73"/>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73"/>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73"/>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34"/>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5"/>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3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7"/>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7"/>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1"/>
          <p:cNvSpPr/>
          <p:nvPr/>
        </p:nvSpPr>
        <p:spPr>
          <a:xfrm>
            <a:off x="1284120" y="5203080"/>
            <a:ext cx="7859160" cy="1654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1"/>
          <p:cNvSpPr/>
          <p:nvPr/>
        </p:nvSpPr>
        <p:spPr>
          <a:xfrm>
            <a:off x="0" y="0"/>
            <a:ext cx="1292760" cy="685728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1"/>
          <p:cNvSpPr/>
          <p:nvPr/>
        </p:nvSpPr>
        <p:spPr>
          <a:xfrm>
            <a:off x="1284120" y="4802040"/>
            <a:ext cx="7859160" cy="41004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1"/>
          <p:cNvSpPr/>
          <p:nvPr/>
        </p:nvSpPr>
        <p:spPr>
          <a:xfrm>
            <a:off x="0" y="4802040"/>
            <a:ext cx="1292760" cy="4100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 name="Google Shape;14;p21"/>
          <p:cNvPicPr preferRelativeResize="0"/>
          <p:nvPr/>
        </p:nvPicPr>
        <p:blipFill rotWithShape="1">
          <a:blip r:embed="rId14">
            <a:alphaModFix/>
          </a:blip>
          <a:srcRect/>
          <a:stretch/>
        </p:blipFill>
        <p:spPr>
          <a:xfrm>
            <a:off x="4023000" y="711360"/>
            <a:ext cx="1923480" cy="1618920"/>
          </a:xfrm>
          <a:prstGeom prst="rect">
            <a:avLst/>
          </a:prstGeom>
          <a:noFill/>
          <a:ln>
            <a:noFill/>
          </a:ln>
        </p:spPr>
      </p:pic>
      <p:sp>
        <p:nvSpPr>
          <p:cNvPr id="15" name="Google Shape;15;p21"/>
          <p:cNvSpPr txBox="1">
            <a:spLocks noGrp="1"/>
          </p:cNvSpPr>
          <p:nvPr>
            <p:ph type="title"/>
          </p:nvPr>
        </p:nvSpPr>
        <p:spPr>
          <a:xfrm>
            <a:off x="769320" y="541080"/>
            <a:ext cx="8141760" cy="87768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1"/>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23"/>
          <p:cNvSpPr/>
          <p:nvPr/>
        </p:nvSpPr>
        <p:spPr>
          <a:xfrm>
            <a:off x="769320" y="830880"/>
            <a:ext cx="8373960" cy="563292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3"/>
          <p:cNvSpPr/>
          <p:nvPr/>
        </p:nvSpPr>
        <p:spPr>
          <a:xfrm>
            <a:off x="0" y="0"/>
            <a:ext cx="768600" cy="685728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3"/>
          <p:cNvSpPr/>
          <p:nvPr/>
        </p:nvSpPr>
        <p:spPr>
          <a:xfrm>
            <a:off x="769320" y="574200"/>
            <a:ext cx="8373960" cy="27684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3"/>
          <p:cNvSpPr/>
          <p:nvPr/>
        </p:nvSpPr>
        <p:spPr>
          <a:xfrm>
            <a:off x="0" y="574200"/>
            <a:ext cx="768600" cy="2768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0" name="Google Shape;70;p23"/>
          <p:cNvCxnSpPr/>
          <p:nvPr/>
        </p:nvCxnSpPr>
        <p:spPr>
          <a:xfrm>
            <a:off x="2654280" y="6473520"/>
            <a:ext cx="4838400" cy="360"/>
          </a:xfrm>
          <a:prstGeom prst="straightConnector1">
            <a:avLst/>
          </a:prstGeom>
          <a:noFill/>
          <a:ln w="9525" cap="flat" cmpd="sng">
            <a:solidFill>
              <a:srgbClr val="FDB50C"/>
            </a:solidFill>
            <a:prstDash val="solid"/>
            <a:round/>
            <a:headEnd type="none" w="sm" len="sm"/>
            <a:tailEnd type="none" w="sm" len="sm"/>
          </a:ln>
        </p:spPr>
      </p:cxnSp>
      <p:sp>
        <p:nvSpPr>
          <p:cNvPr id="71" name="Google Shape;71;p2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23"/>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1"/>
        <p:cNvGrpSpPr/>
        <p:nvPr/>
      </p:nvGrpSpPr>
      <p:grpSpPr>
        <a:xfrm>
          <a:off x="0" y="0"/>
          <a:ext cx="0" cy="0"/>
          <a:chOff x="0" y="0"/>
          <a:chExt cx="0" cy="0"/>
        </a:xfrm>
      </p:grpSpPr>
      <p:sp>
        <p:nvSpPr>
          <p:cNvPr id="122" name="Google Shape;122;p25"/>
          <p:cNvSpPr/>
          <p:nvPr/>
        </p:nvSpPr>
        <p:spPr>
          <a:xfrm>
            <a:off x="769320" y="541080"/>
            <a:ext cx="8373960" cy="87768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5"/>
          <p:cNvSpPr/>
          <p:nvPr/>
        </p:nvSpPr>
        <p:spPr>
          <a:xfrm>
            <a:off x="0" y="0"/>
            <a:ext cx="768600" cy="685728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5"/>
          <p:cNvSpPr/>
          <p:nvPr/>
        </p:nvSpPr>
        <p:spPr>
          <a:xfrm>
            <a:off x="769320" y="275400"/>
            <a:ext cx="8373960" cy="27684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5"/>
          <p:cNvSpPr/>
          <p:nvPr/>
        </p:nvSpPr>
        <p:spPr>
          <a:xfrm>
            <a:off x="0" y="275400"/>
            <a:ext cx="768600" cy="2768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6" name="Google Shape;126;p25"/>
          <p:cNvCxnSpPr/>
          <p:nvPr/>
        </p:nvCxnSpPr>
        <p:spPr>
          <a:xfrm>
            <a:off x="2654280" y="6473520"/>
            <a:ext cx="4838400" cy="360"/>
          </a:xfrm>
          <a:prstGeom prst="straightConnector1">
            <a:avLst/>
          </a:prstGeom>
          <a:noFill/>
          <a:ln w="9525" cap="flat" cmpd="sng">
            <a:solidFill>
              <a:srgbClr val="FDB50C"/>
            </a:solidFill>
            <a:prstDash val="solid"/>
            <a:round/>
            <a:headEnd type="none" w="sm" len="sm"/>
            <a:tailEnd type="none" w="sm" len="sm"/>
          </a:ln>
        </p:spPr>
      </p:cxnSp>
      <p:sp>
        <p:nvSpPr>
          <p:cNvPr id="127" name="Google Shape;127;p2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8" name="Google Shape;128;p25"/>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9"/>
        <p:cNvGrpSpPr/>
        <p:nvPr/>
      </p:nvGrpSpPr>
      <p:grpSpPr>
        <a:xfrm>
          <a:off x="0" y="0"/>
          <a:ext cx="0" cy="0"/>
          <a:chOff x="0" y="0"/>
          <a:chExt cx="0" cy="0"/>
        </a:xfrm>
      </p:grpSpPr>
      <p:sp>
        <p:nvSpPr>
          <p:cNvPr id="190" name="Google Shape;190;p27"/>
          <p:cNvSpPr/>
          <p:nvPr/>
        </p:nvSpPr>
        <p:spPr>
          <a:xfrm>
            <a:off x="769320" y="541080"/>
            <a:ext cx="8373960" cy="87768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7"/>
          <p:cNvSpPr/>
          <p:nvPr/>
        </p:nvSpPr>
        <p:spPr>
          <a:xfrm>
            <a:off x="0" y="0"/>
            <a:ext cx="768600" cy="685728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7"/>
          <p:cNvSpPr/>
          <p:nvPr/>
        </p:nvSpPr>
        <p:spPr>
          <a:xfrm>
            <a:off x="769320" y="275400"/>
            <a:ext cx="8373960" cy="27684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7"/>
          <p:cNvSpPr/>
          <p:nvPr/>
        </p:nvSpPr>
        <p:spPr>
          <a:xfrm>
            <a:off x="0" y="275400"/>
            <a:ext cx="768600" cy="2768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4" name="Google Shape;194;p27"/>
          <p:cNvCxnSpPr/>
          <p:nvPr/>
        </p:nvCxnSpPr>
        <p:spPr>
          <a:xfrm>
            <a:off x="2654280" y="6473520"/>
            <a:ext cx="4838400" cy="360"/>
          </a:xfrm>
          <a:prstGeom prst="straightConnector1">
            <a:avLst/>
          </a:prstGeom>
          <a:noFill/>
          <a:ln w="9525" cap="flat" cmpd="sng">
            <a:solidFill>
              <a:srgbClr val="FDB50C"/>
            </a:solidFill>
            <a:prstDash val="solid"/>
            <a:round/>
            <a:headEnd type="none" w="sm" len="sm"/>
            <a:tailEnd type="none" w="sm" len="sm"/>
          </a:ln>
        </p:spPr>
      </p:cxnSp>
      <p:sp>
        <p:nvSpPr>
          <p:cNvPr id="195" name="Google Shape;195;p2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6" name="Google Shape;196;p27"/>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
          <p:cNvSpPr/>
          <p:nvPr/>
        </p:nvSpPr>
        <p:spPr>
          <a:xfrm>
            <a:off x="1293480" y="2492280"/>
            <a:ext cx="7849800" cy="1451880"/>
          </a:xfrm>
          <a:prstGeom prst="rect">
            <a:avLst/>
          </a:prstGeom>
          <a:noFill/>
          <a:ln>
            <a:noFill/>
          </a:ln>
        </p:spPr>
        <p:txBody>
          <a:bodyPr spcFirstLastPara="1" wrap="square" lIns="90000" tIns="45000" rIns="90000" bIns="45000" anchor="t" anchorCtr="0">
            <a:noAutofit/>
          </a:bodyPr>
          <a:lstStyle/>
          <a:p>
            <a:pPr marL="0" marR="0" lvl="0" indent="0" algn="ctr" rtl="0">
              <a:lnSpc>
                <a:spcPct val="90000"/>
              </a:lnSpc>
              <a:spcBef>
                <a:spcPts val="0"/>
              </a:spcBef>
              <a:spcAft>
                <a:spcPts val="0"/>
              </a:spcAft>
              <a:buClr>
                <a:srgbClr val="000000"/>
              </a:buClr>
              <a:buSzPts val="4000"/>
              <a:buFont typeface="Arial"/>
              <a:buNone/>
            </a:pPr>
            <a:r>
              <a:rPr lang="fr-FR" sz="4000" b="0" i="0" u="none" strike="noStrike" cap="none" dirty="0">
                <a:solidFill>
                  <a:srgbClr val="585454"/>
                </a:solidFill>
                <a:latin typeface="Verdana"/>
                <a:ea typeface="Verdana"/>
                <a:cs typeface="Verdana"/>
                <a:sym typeface="Verdana"/>
              </a:rPr>
              <a:t>Présentation de l’association et rapport moral </a:t>
            </a:r>
            <a:br>
              <a:rPr lang="fr-FR" sz="1800" b="0" i="0" u="none" strike="noStrike" cap="none" dirty="0">
                <a:solidFill>
                  <a:schemeClr val="dk1"/>
                </a:solidFill>
                <a:latin typeface="Arial"/>
                <a:ea typeface="Arial"/>
                <a:cs typeface="Arial"/>
                <a:sym typeface="Arial"/>
              </a:rPr>
            </a:br>
            <a:r>
              <a:rPr lang="fr-FR" sz="4000" b="0" i="0" u="none" strike="noStrike" cap="none" dirty="0">
                <a:solidFill>
                  <a:srgbClr val="585454"/>
                </a:solidFill>
                <a:latin typeface="Verdana"/>
                <a:ea typeface="Verdana"/>
                <a:cs typeface="Verdana"/>
                <a:sym typeface="Verdana"/>
              </a:rPr>
              <a:t>2025</a:t>
            </a:r>
            <a:endParaRPr sz="4000" b="0" i="0" u="none" strike="noStrike" cap="none" dirty="0">
              <a:solidFill>
                <a:schemeClr val="dk1"/>
              </a:solidFill>
              <a:latin typeface="Arial"/>
              <a:ea typeface="Arial"/>
              <a:cs typeface="Arial"/>
              <a:sym typeface="Arial"/>
            </a:endParaRPr>
          </a:p>
        </p:txBody>
      </p:sp>
      <p:sp>
        <p:nvSpPr>
          <p:cNvPr id="250" name="Google Shape;250;p1"/>
          <p:cNvSpPr/>
          <p:nvPr/>
        </p:nvSpPr>
        <p:spPr>
          <a:xfrm>
            <a:off x="1302840" y="4061880"/>
            <a:ext cx="7849800" cy="7232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small">
                <a:solidFill>
                  <a:srgbClr val="CA8F02"/>
                </a:solidFill>
                <a:latin typeface="Verdana"/>
                <a:ea typeface="Verdana"/>
                <a:cs typeface="Verdana"/>
                <a:sym typeface="Verdana"/>
              </a:rPr>
              <a:t>Parce que il n’y a pas que des chiffres…</a:t>
            </a:r>
            <a:endParaRPr sz="1800" b="0" i="0" u="none" strike="noStrike" cap="none">
              <a:solidFill>
                <a:schemeClr val="dk1"/>
              </a:solidFill>
              <a:latin typeface="Arial"/>
              <a:ea typeface="Arial"/>
              <a:cs typeface="Arial"/>
              <a:sym typeface="Arial"/>
            </a:endParaRPr>
          </a:p>
        </p:txBody>
      </p:sp>
      <p:sp>
        <p:nvSpPr>
          <p:cNvPr id="251" name="Google Shape;251;p1"/>
          <p:cNvSpPr/>
          <p:nvPr/>
        </p:nvSpPr>
        <p:spPr>
          <a:xfrm>
            <a:off x="1293480" y="4848480"/>
            <a:ext cx="7850520" cy="551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9"/>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Le Label Parental (2022 - 2026) – en dessin</a:t>
            </a:r>
            <a:endParaRPr sz="2200" b="0" i="0" u="none" strike="noStrike" cap="none">
              <a:solidFill>
                <a:schemeClr val="dk1"/>
              </a:solidFill>
              <a:latin typeface="Arial"/>
              <a:ea typeface="Arial"/>
              <a:cs typeface="Arial"/>
              <a:sym typeface="Arial"/>
            </a:endParaRPr>
          </a:p>
        </p:txBody>
      </p:sp>
      <p:sp>
        <p:nvSpPr>
          <p:cNvPr id="390" name="Google Shape;390;p9"/>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Verdana"/>
                <a:ea typeface="Verdana"/>
                <a:cs typeface="Arial"/>
                <a:sym typeface="Verdana"/>
              </a:rPr>
              <a:t>6/06/2026</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391" name="Google Shape;391;p9"/>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392" name="Google Shape;392;p9"/>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10</a:t>
            </a:fld>
            <a:endParaRPr sz="1100" b="0" i="0" u="none" strike="noStrike" cap="none">
              <a:solidFill>
                <a:schemeClr val="dk1"/>
              </a:solidFill>
              <a:latin typeface="Arial"/>
              <a:ea typeface="Arial"/>
              <a:cs typeface="Arial"/>
              <a:sym typeface="Arial"/>
            </a:endParaRPr>
          </a:p>
        </p:txBody>
      </p:sp>
      <p:sp>
        <p:nvSpPr>
          <p:cNvPr id="393" name="Google Shape;393;p9"/>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Valeurs et Orientations</a:t>
            </a:r>
            <a:endParaRPr sz="1400" b="0" i="0" u="none" strike="noStrike" cap="none">
              <a:solidFill>
                <a:schemeClr val="dk1"/>
              </a:solidFill>
              <a:latin typeface="Arial"/>
              <a:ea typeface="Arial"/>
              <a:cs typeface="Arial"/>
              <a:sym typeface="Arial"/>
            </a:endParaRPr>
          </a:p>
        </p:txBody>
      </p:sp>
      <p:sp>
        <p:nvSpPr>
          <p:cNvPr id="394" name="Google Shape;394;p9"/>
          <p:cNvSpPr/>
          <p:nvPr/>
        </p:nvSpPr>
        <p:spPr>
          <a:xfrm>
            <a:off x="769320" y="1419480"/>
            <a:ext cx="8141760" cy="505800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1001"/>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95" name="Google Shape;395;p9"/>
          <p:cNvPicPr preferRelativeResize="0"/>
          <p:nvPr/>
        </p:nvPicPr>
        <p:blipFill rotWithShape="1">
          <a:blip r:embed="rId3">
            <a:alphaModFix/>
          </a:blip>
          <a:srcRect/>
          <a:stretch/>
        </p:blipFill>
        <p:spPr>
          <a:xfrm>
            <a:off x="1472040" y="1533600"/>
            <a:ext cx="7062120" cy="48970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0"/>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Le Label Parental (2021 – 2026) – actions et perspectives</a:t>
            </a:r>
            <a:endParaRPr sz="2200" b="0" i="0" u="none" strike="noStrike" cap="none">
              <a:solidFill>
                <a:schemeClr val="dk1"/>
              </a:solidFill>
              <a:latin typeface="Arial"/>
              <a:ea typeface="Arial"/>
              <a:cs typeface="Arial"/>
              <a:sym typeface="Arial"/>
            </a:endParaRPr>
          </a:p>
        </p:txBody>
      </p:sp>
      <p:sp>
        <p:nvSpPr>
          <p:cNvPr id="401" name="Google Shape;401;p10"/>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Arial"/>
                <a:ea typeface="Arial"/>
                <a:cs typeface="Arial"/>
                <a:sym typeface="Arial"/>
              </a:rPr>
              <a:t>6/06/2026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402" name="Google Shape;402;p10"/>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403" name="Google Shape;403;p10"/>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11</a:t>
            </a:fld>
            <a:endParaRPr sz="1100" b="0" i="0" u="none" strike="noStrike" cap="none">
              <a:solidFill>
                <a:schemeClr val="dk1"/>
              </a:solidFill>
              <a:latin typeface="Arial"/>
              <a:ea typeface="Arial"/>
              <a:cs typeface="Arial"/>
              <a:sym typeface="Arial"/>
            </a:endParaRPr>
          </a:p>
        </p:txBody>
      </p:sp>
      <p:sp>
        <p:nvSpPr>
          <p:cNvPr id="404" name="Google Shape;404;p10"/>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Valeurs et Orientations</a:t>
            </a:r>
            <a:endParaRPr sz="1400" b="0" i="0" u="none" strike="noStrike" cap="none">
              <a:solidFill>
                <a:schemeClr val="dk1"/>
              </a:solidFill>
              <a:latin typeface="Arial"/>
              <a:ea typeface="Arial"/>
              <a:cs typeface="Arial"/>
              <a:sym typeface="Arial"/>
            </a:endParaRPr>
          </a:p>
        </p:txBody>
      </p:sp>
      <p:sp>
        <p:nvSpPr>
          <p:cNvPr id="405" name="Google Shape;405;p10"/>
          <p:cNvSpPr/>
          <p:nvPr/>
        </p:nvSpPr>
        <p:spPr>
          <a:xfrm>
            <a:off x="829275" y="1418750"/>
            <a:ext cx="8081700" cy="489240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dirty="0">
                <a:solidFill>
                  <a:srgbClr val="000000"/>
                </a:solidFill>
                <a:latin typeface="Verdana"/>
                <a:ea typeface="Verdana"/>
                <a:cs typeface="Verdana"/>
                <a:sym typeface="Verdana"/>
              </a:rPr>
              <a:t>Les actions mises en place depuis 20</a:t>
            </a:r>
            <a:r>
              <a:rPr lang="fr-FR" b="1" dirty="0">
                <a:latin typeface="Verdana"/>
                <a:ea typeface="Verdana"/>
                <a:cs typeface="Verdana"/>
                <a:sym typeface="Verdana"/>
              </a:rPr>
              <a:t>21</a:t>
            </a:r>
            <a:r>
              <a:rPr lang="fr-FR" sz="1400" b="1" i="0" u="none" strike="noStrike" cap="none" dirty="0">
                <a:solidFill>
                  <a:srgbClr val="000000"/>
                </a:solidFill>
                <a:latin typeface="Verdana"/>
                <a:ea typeface="Verdana"/>
                <a:cs typeface="Verdana"/>
                <a:sym typeface="Verdana"/>
              </a:rPr>
              <a:t> :</a:t>
            </a:r>
            <a:endParaRPr sz="1400" b="0" i="0" u="none" strike="noStrike" cap="none" dirty="0">
              <a:solidFill>
                <a:schemeClr val="dk1"/>
              </a:solidFill>
              <a:latin typeface="Arial"/>
              <a:ea typeface="Arial"/>
              <a:cs typeface="Arial"/>
              <a:sym typeface="Arial"/>
            </a:endParaRPr>
          </a:p>
          <a:p>
            <a:pPr marL="228600" marR="0" lvl="0" indent="-227879" algn="just"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Interventions de parents sur les sites pour des partages d’expériences avec les enfants et les professionnels (danse, massage etc…) ou aide à construction d’outils de liens simples entre famille et crèche : ga</a:t>
            </a:r>
            <a:r>
              <a:rPr lang="fr-FR" dirty="0">
                <a:latin typeface="Verdana"/>
                <a:ea typeface="Verdana"/>
                <a:cs typeface="Verdana"/>
                <a:sym typeface="Verdana"/>
              </a:rPr>
              <a:t>zette, toute mon année, temps festif à l’occasion du Carnaval, de fin d’année, de temps conviviaux, </a:t>
            </a:r>
            <a:r>
              <a:rPr lang="fr-FR" dirty="0" err="1">
                <a:latin typeface="Verdana"/>
                <a:ea typeface="Verdana"/>
                <a:cs typeface="Verdana"/>
                <a:sym typeface="Verdana"/>
              </a:rPr>
              <a:t>Cinémioches</a:t>
            </a:r>
            <a:r>
              <a:rPr lang="fr-FR" dirty="0">
                <a:latin typeface="Verdana"/>
                <a:ea typeface="Verdana"/>
                <a:cs typeface="Verdana"/>
                <a:sym typeface="Verdana"/>
              </a:rPr>
              <a:t> avec des parents projectionnistes.</a:t>
            </a:r>
          </a:p>
          <a:p>
            <a:pPr marL="228600" marR="0" lvl="0" indent="-227879" algn="just" rtl="0">
              <a:lnSpc>
                <a:spcPct val="90000"/>
              </a:lnSpc>
              <a:spcBef>
                <a:spcPts val="1001"/>
              </a:spcBef>
              <a:spcAft>
                <a:spcPts val="0"/>
              </a:spcAft>
              <a:buClr>
                <a:srgbClr val="000000"/>
              </a:buClr>
              <a:buSzPts val="1400"/>
              <a:buFont typeface="Arial"/>
              <a:buChar char="•"/>
            </a:pPr>
            <a:r>
              <a:rPr lang="fr-FR" sz="1400" b="0" i="0" u="none" strike="noStrike" cap="none" dirty="0">
                <a:solidFill>
                  <a:schemeClr val="dk1"/>
                </a:solidFill>
                <a:latin typeface="Verdana"/>
                <a:ea typeface="Verdana"/>
                <a:sym typeface="Verdana"/>
              </a:rPr>
              <a:t>Soutien des parents par leur engagement au sein du Conseil d’Administratio</a:t>
            </a:r>
            <a:r>
              <a:rPr lang="fr-FR" dirty="0">
                <a:solidFill>
                  <a:schemeClr val="dk1"/>
                </a:solidFill>
                <a:latin typeface="Verdana"/>
                <a:ea typeface="Verdana"/>
                <a:sym typeface="Verdana"/>
              </a:rPr>
              <a:t>n et également sur des besoins ponctuels (bricolage, jardinage, conduite du véhicule, compétences professionnelles mise au service du collectif….)</a:t>
            </a:r>
            <a:endParaRPr sz="1400" b="0" i="0" u="none" strike="noStrike" cap="none" dirty="0">
              <a:solidFill>
                <a:schemeClr val="dk1"/>
              </a:solidFill>
              <a:latin typeface="Arial"/>
              <a:ea typeface="Arial"/>
              <a:cs typeface="Arial"/>
              <a:sym typeface="Arial"/>
            </a:endParaRPr>
          </a:p>
          <a:p>
            <a:pPr marL="228600" marR="0" lvl="0" indent="-227878" algn="just"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Café/apéro des parents pour partager des temps d’échanges informels entre parents ou avec les professionnels.</a:t>
            </a:r>
          </a:p>
          <a:p>
            <a:pPr marL="228600" marR="0" lvl="0" indent="-227878" algn="just" rtl="0">
              <a:lnSpc>
                <a:spcPct val="90000"/>
              </a:lnSpc>
              <a:spcBef>
                <a:spcPts val="1001"/>
              </a:spcBef>
              <a:spcAft>
                <a:spcPts val="0"/>
              </a:spcAft>
              <a:buClr>
                <a:srgbClr val="000000"/>
              </a:buClr>
              <a:buSzPts val="1400"/>
              <a:buFont typeface="Arial"/>
              <a:buChar char="•"/>
            </a:pPr>
            <a:r>
              <a:rPr lang="fr-FR" dirty="0">
                <a:latin typeface="Verdana"/>
                <a:ea typeface="Verdana"/>
                <a:cs typeface="Verdana"/>
                <a:sym typeface="Verdana"/>
              </a:rPr>
              <a:t>.Temps lecture organisé sur chaque site par Christelle et d’autres professionnelles à vivre pour les enfants avec leurs parents. </a:t>
            </a:r>
            <a:endParaRPr lang="fr-FR" sz="1400" b="0" i="0" u="none" strike="noStrike" cap="none" dirty="0">
              <a:solidFill>
                <a:srgbClr val="000000"/>
              </a:solidFill>
              <a:latin typeface="Verdana"/>
              <a:ea typeface="Verdana"/>
              <a:cs typeface="Verdana"/>
              <a:sym typeface="Verdana"/>
            </a:endParaRPr>
          </a:p>
          <a:p>
            <a:pPr marL="228600" marR="0" lvl="0" indent="-227878" algn="just" rtl="0">
              <a:lnSpc>
                <a:spcPct val="90000"/>
              </a:lnSpc>
              <a:spcBef>
                <a:spcPts val="1001"/>
              </a:spcBef>
              <a:spcAft>
                <a:spcPts val="0"/>
              </a:spcAft>
              <a:buClr>
                <a:srgbClr val="000000"/>
              </a:buClr>
              <a:buSzPts val="1400"/>
              <a:buFont typeface="Arial"/>
              <a:buChar char="•"/>
            </a:pPr>
            <a:r>
              <a:rPr lang="fr-FR" dirty="0">
                <a:latin typeface="Verdana"/>
                <a:ea typeface="Verdana"/>
                <a:cs typeface="Verdana"/>
                <a:sym typeface="Verdana"/>
              </a:rPr>
              <a:t>Temps fort</a:t>
            </a:r>
            <a:r>
              <a:rPr lang="fr-FR" dirty="0">
                <a:solidFill>
                  <a:schemeClr val="dk1"/>
                </a:solidFill>
                <a:latin typeface="Verdana"/>
                <a:ea typeface="Verdana"/>
                <a:cs typeface="Verdana"/>
                <a:sym typeface="Verdana"/>
              </a:rPr>
              <a:t> de la fête de la Crèche qui regroupe les familles des 3 sites permet la            rencontre l’échange entre parents, l’information sur le rôle d'administrateur essentiel à la vie de la crèche.</a:t>
            </a:r>
            <a:r>
              <a:rPr lang="fr-FR" dirty="0">
                <a:ea typeface="Verdana"/>
              </a:rPr>
              <a:t> </a:t>
            </a:r>
          </a:p>
          <a:p>
            <a:pPr marL="228600" marR="0" lvl="0" indent="-227878" algn="just" rtl="0">
              <a:lnSpc>
                <a:spcPct val="90000"/>
              </a:lnSpc>
              <a:spcBef>
                <a:spcPts val="1001"/>
              </a:spcBef>
              <a:spcAft>
                <a:spcPts val="0"/>
              </a:spcAft>
              <a:buClr>
                <a:srgbClr val="000000"/>
              </a:buClr>
              <a:buSzPts val="1400"/>
              <a:buFont typeface="Arial"/>
              <a:buChar char="•"/>
            </a:pPr>
            <a:endParaRPr lang="fr-FR" dirty="0">
              <a:ea typeface="Verdana"/>
            </a:endParaRPr>
          </a:p>
          <a:p>
            <a:pPr marL="228600" marR="0" lvl="0" indent="-227878" algn="just" rtl="0">
              <a:lnSpc>
                <a:spcPct val="90000"/>
              </a:lnSpc>
              <a:spcBef>
                <a:spcPts val="1001"/>
              </a:spcBef>
              <a:spcAft>
                <a:spcPts val="0"/>
              </a:spcAft>
              <a:buClr>
                <a:srgbClr val="000000"/>
              </a:buClr>
              <a:buSzPts val="1400"/>
              <a:buFont typeface="Arial"/>
              <a:buChar char="•"/>
            </a:pPr>
            <a:r>
              <a:rPr lang="fr-FR" dirty="0">
                <a:latin typeface="+mn-lt"/>
                <a:ea typeface="Verdana"/>
              </a:rPr>
              <a:t>Nous réfléchissons à la forme que nous donnerons à ces temps collaboratifs parents-professionnels en vue du renouvellement en 2026.</a:t>
            </a:r>
            <a:endParaRPr lang="fr-FR" dirty="0">
              <a:solidFill>
                <a:schemeClr val="dk1"/>
              </a:solidFill>
              <a:latin typeface="+mn-lt"/>
              <a:ea typeface="Verdana"/>
              <a:cs typeface="Verdana"/>
              <a:sym typeface="Verdana"/>
            </a:endParaRPr>
          </a:p>
          <a:p>
            <a:pPr marL="228600" marR="0" lvl="0" indent="-227878" algn="just" rtl="0">
              <a:lnSpc>
                <a:spcPct val="90000"/>
              </a:lnSpc>
              <a:spcBef>
                <a:spcPts val="1001"/>
              </a:spcBef>
              <a:spcAft>
                <a:spcPts val="0"/>
              </a:spcAft>
              <a:buClr>
                <a:srgbClr val="000000"/>
              </a:buClr>
              <a:buSzPts val="1400"/>
              <a:buFont typeface="Arial"/>
              <a:buChar char="•"/>
            </a:pPr>
            <a:endParaRPr lang="fr-FR" sz="1400" i="0" u="none" strike="noStrike" cap="none" dirty="0">
              <a:solidFill>
                <a:schemeClr val="dk1"/>
              </a:solidFill>
              <a:latin typeface="Verdana"/>
              <a:ea typeface="Verdana"/>
              <a:cs typeface="Verdana"/>
              <a:sym typeface="Verdana"/>
            </a:endParaRPr>
          </a:p>
          <a:p>
            <a:pPr marL="228600" marR="0" lvl="0" indent="-227878" algn="just" rtl="0">
              <a:lnSpc>
                <a:spcPct val="90000"/>
              </a:lnSpc>
              <a:spcBef>
                <a:spcPts val="1001"/>
              </a:spcBef>
              <a:spcAft>
                <a:spcPts val="0"/>
              </a:spcAft>
              <a:buClr>
                <a:srgbClr val="000000"/>
              </a:buClr>
              <a:buSzPts val="1400"/>
              <a:buFont typeface="Arial"/>
              <a:buChar char="•"/>
            </a:pPr>
            <a:endParaRPr sz="140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1"/>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dirty="0">
                <a:solidFill>
                  <a:srgbClr val="585454"/>
                </a:solidFill>
                <a:latin typeface="Verdana"/>
                <a:ea typeface="Verdana"/>
                <a:cs typeface="Verdana"/>
                <a:sym typeface="Verdana"/>
              </a:rPr>
              <a:t>Le Label </a:t>
            </a:r>
            <a:r>
              <a:rPr lang="fr-FR" sz="2200" b="1" dirty="0">
                <a:solidFill>
                  <a:srgbClr val="585454"/>
                </a:solidFill>
                <a:latin typeface="Verdana"/>
                <a:ea typeface="Verdana"/>
                <a:cs typeface="Verdana"/>
                <a:sym typeface="Verdana"/>
              </a:rPr>
              <a:t>Engagés à Lyon suite du Label Lyon Ville Equitable et Durable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200"/>
              <a:buFont typeface="Arial"/>
              <a:buNone/>
            </a:pPr>
            <a:r>
              <a:rPr lang="fr-FR" sz="2200" b="1" i="0" u="none" strike="noStrike" cap="none" dirty="0">
                <a:solidFill>
                  <a:schemeClr val="dk1"/>
                </a:solidFill>
                <a:latin typeface="Verdana"/>
                <a:ea typeface="Verdana"/>
                <a:cs typeface="Verdana"/>
                <a:sym typeface="Verdana"/>
              </a:rPr>
              <a:t> </a:t>
            </a:r>
            <a:r>
              <a:rPr lang="fr-FR" sz="2200" b="1" i="0" u="none" strike="noStrike" cap="none" dirty="0">
                <a:solidFill>
                  <a:srgbClr val="585454"/>
                </a:solidFill>
                <a:latin typeface="Verdana"/>
                <a:ea typeface="Verdana"/>
                <a:cs typeface="Verdana"/>
                <a:sym typeface="Verdana"/>
              </a:rPr>
              <a:t>(2022-2026)</a:t>
            </a:r>
            <a:endParaRPr sz="2200" b="0" i="0" u="none" strike="noStrike" cap="none" dirty="0">
              <a:solidFill>
                <a:srgbClr val="3F3F3F"/>
              </a:solidFill>
              <a:latin typeface="Arial"/>
              <a:ea typeface="Arial"/>
              <a:cs typeface="Arial"/>
              <a:sym typeface="Arial"/>
            </a:endParaRPr>
          </a:p>
        </p:txBody>
      </p:sp>
      <p:sp>
        <p:nvSpPr>
          <p:cNvPr id="411" name="Google Shape;411;p11"/>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dirty="0">
                <a:solidFill>
                  <a:schemeClr val="dk1"/>
                </a:solidFill>
              </a:rPr>
              <a:t>6/06/2026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412" name="Google Shape;412;p11"/>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413" name="Google Shape;413;p11"/>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12</a:t>
            </a:fld>
            <a:endParaRPr sz="1100" b="0" i="0" u="none" strike="noStrike" cap="none">
              <a:solidFill>
                <a:schemeClr val="dk1"/>
              </a:solidFill>
              <a:latin typeface="Arial"/>
              <a:ea typeface="Arial"/>
              <a:cs typeface="Arial"/>
              <a:sym typeface="Arial"/>
            </a:endParaRPr>
          </a:p>
        </p:txBody>
      </p:sp>
      <p:sp>
        <p:nvSpPr>
          <p:cNvPr id="414" name="Google Shape;414;p11"/>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Valeurs et Orientations</a:t>
            </a:r>
            <a:endParaRPr sz="1400" b="0" i="0" u="none" strike="noStrike" cap="none">
              <a:solidFill>
                <a:schemeClr val="dk1"/>
              </a:solidFill>
              <a:latin typeface="Arial"/>
              <a:ea typeface="Arial"/>
              <a:cs typeface="Arial"/>
              <a:sym typeface="Arial"/>
            </a:endParaRPr>
          </a:p>
        </p:txBody>
      </p:sp>
      <p:sp>
        <p:nvSpPr>
          <p:cNvPr id="415" name="Google Shape;415;p11"/>
          <p:cNvSpPr/>
          <p:nvPr/>
        </p:nvSpPr>
        <p:spPr>
          <a:xfrm>
            <a:off x="769320" y="1419480"/>
            <a:ext cx="5876807" cy="1468686"/>
          </a:xfrm>
          <a:prstGeom prst="rect">
            <a:avLst/>
          </a:prstGeom>
          <a:noFill/>
          <a:ln>
            <a:noFill/>
          </a:ln>
        </p:spPr>
        <p:txBody>
          <a:bodyPr spcFirstLastPara="1" wrap="square" lIns="90000" tIns="45000" rIns="90000" bIns="45000" anchor="t" anchorCtr="0">
            <a:normAutofit/>
          </a:bodyPr>
          <a:lstStyle/>
          <a:p>
            <a:pPr marL="720" marR="0" lvl="0" indent="0" algn="just" rtl="0">
              <a:lnSpc>
                <a:spcPct val="90000"/>
              </a:lnSpc>
              <a:spcBef>
                <a:spcPts val="0"/>
              </a:spcBef>
              <a:spcAft>
                <a:spcPts val="0"/>
              </a:spcAft>
              <a:buClr>
                <a:srgbClr val="000000"/>
              </a:buClr>
              <a:buSzPts val="1400"/>
              <a:buFont typeface="Arial"/>
              <a:buNone/>
            </a:pPr>
            <a:endParaRPr sz="1400" b="0" i="0" u="none" strike="noStrike" cap="none" dirty="0">
              <a:solidFill>
                <a:schemeClr val="dk1"/>
              </a:solidFill>
              <a:latin typeface="Verdana"/>
              <a:ea typeface="Verdana"/>
              <a:cs typeface="Verdana"/>
              <a:sym typeface="Verdana"/>
            </a:endParaRPr>
          </a:p>
          <a:p>
            <a:pPr marL="720" marR="0" lvl="0" indent="0" algn="just" rtl="0">
              <a:lnSpc>
                <a:spcPct val="90000"/>
              </a:lnSpc>
              <a:spcBef>
                <a:spcPts val="1001"/>
              </a:spcBef>
              <a:spcAft>
                <a:spcPts val="0"/>
              </a:spcAft>
              <a:buClr>
                <a:srgbClr val="000000"/>
              </a:buClr>
              <a:buSzPts val="1400"/>
              <a:buFont typeface="Arial"/>
              <a:buNone/>
            </a:pPr>
            <a:r>
              <a:rPr lang="fr-FR" sz="1400" b="0" i="0" u="none" strike="noStrike" cap="none" dirty="0">
                <a:solidFill>
                  <a:schemeClr val="dk1"/>
                </a:solidFill>
                <a:latin typeface="Verdana"/>
                <a:ea typeface="Verdana"/>
                <a:cs typeface="Verdana"/>
                <a:sym typeface="Verdana"/>
              </a:rPr>
              <a:t>Le label "Lyon, Ville Équitable et Durable" est un label local créé par la Ville de Lyon en 2010, qui fédère aujourd’hui plus de 240 structures volontaristes provenant d’horizons très variés. Les labellisés agissent au quotidien pour la Transition Ecologique et partagent les mêmes valeurs :</a:t>
            </a:r>
            <a:endParaRPr sz="1400" b="0" i="0" u="none" strike="noStrike" cap="none" dirty="0">
              <a:solidFill>
                <a:srgbClr val="FF0000"/>
              </a:solidFill>
              <a:latin typeface="Arial"/>
              <a:ea typeface="Arial"/>
              <a:cs typeface="Arial"/>
              <a:sym typeface="Arial"/>
            </a:endParaRPr>
          </a:p>
        </p:txBody>
      </p:sp>
      <p:pic>
        <p:nvPicPr>
          <p:cNvPr id="416" name="Google Shape;416;p11"/>
          <p:cNvPicPr preferRelativeResize="0"/>
          <p:nvPr/>
        </p:nvPicPr>
        <p:blipFill rotWithShape="1">
          <a:blip r:embed="rId3">
            <a:alphaModFix/>
          </a:blip>
          <a:srcRect/>
          <a:stretch/>
        </p:blipFill>
        <p:spPr>
          <a:xfrm>
            <a:off x="6791107" y="1681576"/>
            <a:ext cx="1930402" cy="1767269"/>
          </a:xfrm>
          <a:prstGeom prst="rect">
            <a:avLst/>
          </a:prstGeom>
          <a:noFill/>
          <a:ln>
            <a:noFill/>
          </a:ln>
        </p:spPr>
      </p:pic>
      <p:sp>
        <p:nvSpPr>
          <p:cNvPr id="417" name="Google Shape;417;p11"/>
          <p:cNvSpPr/>
          <p:nvPr/>
        </p:nvSpPr>
        <p:spPr>
          <a:xfrm>
            <a:off x="769321" y="3749944"/>
            <a:ext cx="7749840" cy="2733295"/>
          </a:xfrm>
          <a:prstGeom prst="rect">
            <a:avLst/>
          </a:prstGeom>
          <a:noFill/>
          <a:ln>
            <a:noFill/>
          </a:ln>
        </p:spPr>
        <p:txBody>
          <a:bodyPr spcFirstLastPara="1" wrap="square" lIns="90000" tIns="45000" rIns="90000" bIns="45000" anchor="t" anchorCtr="0">
            <a:noAutofit/>
          </a:bodyPr>
          <a:lstStyle/>
          <a:p>
            <a:pPr marL="720" marR="0" lvl="0" indent="0" algn="just" rtl="0">
              <a:lnSpc>
                <a:spcPct val="80000"/>
              </a:lnSpc>
              <a:spcBef>
                <a:spcPts val="0"/>
              </a:spcBef>
              <a:spcAft>
                <a:spcPts val="0"/>
              </a:spcAft>
              <a:buClr>
                <a:srgbClr val="000000"/>
              </a:buClr>
              <a:buSzPts val="1400"/>
              <a:buFont typeface="Arial"/>
              <a:buNone/>
            </a:pPr>
            <a:r>
              <a:rPr lang="fr-FR" b="0" u="none" strike="noStrike" cap="none" dirty="0">
                <a:solidFill>
                  <a:schemeClr val="dk1"/>
                </a:solidFill>
                <a:latin typeface="Verdana"/>
                <a:ea typeface="Verdana"/>
                <a:cs typeface="Verdana"/>
                <a:sym typeface="Verdana"/>
              </a:rPr>
              <a:t>Attribué à partir d’un référentiel exigeant, il est un repère fiable et qualitatif pour les lyonnais qui souhaitent consommer responsable.</a:t>
            </a:r>
          </a:p>
          <a:p>
            <a:pPr marL="720" marR="0" lvl="0" indent="0" algn="just" rtl="0">
              <a:lnSpc>
                <a:spcPct val="80000"/>
              </a:lnSpc>
              <a:spcBef>
                <a:spcPts val="0"/>
              </a:spcBef>
              <a:spcAft>
                <a:spcPts val="0"/>
              </a:spcAft>
              <a:buClr>
                <a:srgbClr val="000000"/>
              </a:buClr>
              <a:buSzPts val="1400"/>
              <a:buFont typeface="Arial"/>
              <a:buNone/>
            </a:pPr>
            <a:r>
              <a:rPr lang="fr-FR" b="0" u="none" strike="noStrike" cap="none" dirty="0">
                <a:solidFill>
                  <a:schemeClr val="dk1"/>
                </a:solidFill>
                <a:latin typeface="Verdana"/>
                <a:ea typeface="Verdana"/>
                <a:cs typeface="Verdana"/>
                <a:sym typeface="Verdana"/>
              </a:rPr>
              <a:t>Mais le label c’est aussi un réseau d’acteurs regroupé en CLUB et animé par la Ville, qui leur permet de se rencontrer, d’échanger et de créer ensemble de nouveaux projets.</a:t>
            </a:r>
            <a:endParaRPr b="0" u="none" strike="noStrike" cap="none" dirty="0">
              <a:solidFill>
                <a:schemeClr val="dk1"/>
              </a:solidFill>
              <a:latin typeface="Verdana"/>
              <a:ea typeface="Verdana"/>
              <a:cs typeface="Verdana"/>
              <a:sym typeface="Verdana"/>
            </a:endParaRPr>
          </a:p>
          <a:p>
            <a:pPr marL="720" marR="0" lvl="0" indent="0" algn="just" rtl="0">
              <a:lnSpc>
                <a:spcPct val="80000"/>
              </a:lnSpc>
              <a:spcBef>
                <a:spcPts val="0"/>
              </a:spcBef>
              <a:spcAft>
                <a:spcPts val="0"/>
              </a:spcAft>
              <a:buClr>
                <a:srgbClr val="000000"/>
              </a:buClr>
              <a:buSzPts val="1400"/>
              <a:buFont typeface="Arial"/>
              <a:buNone/>
            </a:pPr>
            <a:endParaRPr b="1" u="none" strike="noStrike" cap="none" dirty="0">
              <a:solidFill>
                <a:schemeClr val="dk1"/>
              </a:solidFill>
              <a:latin typeface="Verdana"/>
              <a:ea typeface="Verdana"/>
              <a:cs typeface="Verdana"/>
              <a:sym typeface="Verdana"/>
            </a:endParaRPr>
          </a:p>
          <a:p>
            <a:pPr marL="720" marR="0" lvl="0" indent="0" algn="just" rtl="0">
              <a:lnSpc>
                <a:spcPct val="80000"/>
              </a:lnSpc>
              <a:spcBef>
                <a:spcPts val="0"/>
              </a:spcBef>
              <a:spcAft>
                <a:spcPts val="0"/>
              </a:spcAft>
              <a:buClr>
                <a:srgbClr val="000000"/>
              </a:buClr>
              <a:buSzPts val="1400"/>
              <a:buFont typeface="Arial"/>
              <a:buNone/>
            </a:pPr>
            <a:r>
              <a:rPr lang="fr-FR" u="none" strike="noStrike" cap="none" dirty="0">
                <a:solidFill>
                  <a:schemeClr val="dk1"/>
                </a:solidFill>
                <a:latin typeface="Verdana"/>
                <a:ea typeface="Verdana"/>
                <a:cs typeface="Verdana"/>
                <a:sym typeface="Verdana"/>
              </a:rPr>
              <a:t>Pour 2024/2025, une attention particulière </a:t>
            </a:r>
            <a:r>
              <a:rPr lang="fr-FR" dirty="0">
                <a:solidFill>
                  <a:schemeClr val="dk1"/>
                </a:solidFill>
                <a:latin typeface="Verdana"/>
                <a:ea typeface="Verdana"/>
                <a:cs typeface="Verdana"/>
                <a:sym typeface="Verdana"/>
              </a:rPr>
              <a:t>est mise </a:t>
            </a:r>
            <a:r>
              <a:rPr lang="fr-FR" u="none" strike="noStrike" cap="none" dirty="0">
                <a:solidFill>
                  <a:schemeClr val="dk1"/>
                </a:solidFill>
                <a:latin typeface="Verdana"/>
                <a:ea typeface="Verdana"/>
                <a:cs typeface="Verdana"/>
                <a:sym typeface="Verdana"/>
              </a:rPr>
              <a:t> aux économies d’énergie, à la </a:t>
            </a:r>
            <a:r>
              <a:rPr lang="fr-FR" dirty="0">
                <a:solidFill>
                  <a:schemeClr val="dk1"/>
                </a:solidFill>
                <a:latin typeface="Verdana"/>
                <a:ea typeface="Verdana"/>
                <a:cs typeface="Verdana"/>
                <a:sym typeface="Verdana"/>
              </a:rPr>
              <a:t>gestion</a:t>
            </a:r>
            <a:r>
              <a:rPr lang="fr-FR" u="none" strike="noStrike" cap="none" dirty="0">
                <a:solidFill>
                  <a:schemeClr val="dk1"/>
                </a:solidFill>
                <a:latin typeface="Verdana"/>
                <a:ea typeface="Verdana"/>
                <a:cs typeface="Verdana"/>
                <a:sym typeface="Verdana"/>
              </a:rPr>
              <a:t> des biodéchets, à l’accompagnement des salariés utilisant les modes </a:t>
            </a:r>
            <a:r>
              <a:rPr lang="fr-FR" dirty="0">
                <a:solidFill>
                  <a:schemeClr val="dk1"/>
                </a:solidFill>
                <a:latin typeface="Verdana"/>
                <a:ea typeface="Verdana"/>
                <a:cs typeface="Verdana"/>
                <a:sym typeface="Verdana"/>
              </a:rPr>
              <a:t>de déplacement </a:t>
            </a:r>
            <a:r>
              <a:rPr lang="fr-FR" u="none" strike="noStrike" cap="none" dirty="0">
                <a:solidFill>
                  <a:schemeClr val="dk1"/>
                </a:solidFill>
                <a:latin typeface="Verdana"/>
                <a:ea typeface="Verdana"/>
                <a:cs typeface="Verdana"/>
                <a:sym typeface="Verdana"/>
              </a:rPr>
              <a:t>doux. </a:t>
            </a:r>
            <a:r>
              <a:rPr lang="fr-FR" dirty="0">
                <a:solidFill>
                  <a:schemeClr val="dk1"/>
                </a:solidFill>
                <a:latin typeface="Verdana"/>
                <a:ea typeface="Verdana"/>
                <a:cs typeface="Verdana"/>
                <a:sym typeface="Verdana"/>
              </a:rPr>
              <a:t>La mutualisation des commandes est également un objectif que nous avons atteint en 2024. Nous demandons également à notre factotum de mutualiser ses déplacements entre les crèches et d’éviter les aller-retours inutiles.</a:t>
            </a:r>
            <a:endParaRPr u="none" strike="noStrike" cap="none" dirty="0">
              <a:solidFill>
                <a:schemeClr val="dk1"/>
              </a:solidFill>
              <a:latin typeface="Verdana"/>
              <a:ea typeface="Verdana"/>
              <a:cs typeface="Verdana"/>
              <a:sym typeface="Verdana"/>
            </a:endParaRPr>
          </a:p>
          <a:p>
            <a:pPr marL="720" marR="0" lvl="0" indent="0" algn="just" rtl="0">
              <a:lnSpc>
                <a:spcPct val="80000"/>
              </a:lnSpc>
              <a:spcBef>
                <a:spcPts val="1001"/>
              </a:spcBef>
              <a:spcAft>
                <a:spcPts val="0"/>
              </a:spcAft>
              <a:buClr>
                <a:srgbClr val="000000"/>
              </a:buClr>
              <a:buSzPts val="1400"/>
              <a:buFont typeface="Arial"/>
              <a:buNone/>
            </a:pPr>
            <a:r>
              <a:rPr lang="fr-FR" b="1" u="none" strike="noStrike" cap="none" dirty="0">
                <a:solidFill>
                  <a:schemeClr val="dk1"/>
                </a:solidFill>
                <a:latin typeface="Verdana"/>
                <a:ea typeface="Verdana"/>
                <a:cs typeface="Verdana"/>
                <a:sym typeface="Verdana"/>
              </a:rPr>
              <a:t>Ce label rentre pleinement dans nos valeurs associatives. </a:t>
            </a:r>
            <a:r>
              <a:rPr lang="fr-FR" b="1" dirty="0">
                <a:solidFill>
                  <a:schemeClr val="dk1"/>
                </a:solidFill>
                <a:latin typeface="Verdana"/>
                <a:ea typeface="Verdana"/>
                <a:cs typeface="Verdana"/>
                <a:sym typeface="Verdana"/>
              </a:rPr>
              <a:t>I</a:t>
            </a:r>
            <a:r>
              <a:rPr lang="fr-FR" b="1" u="none" strike="noStrike" cap="none" dirty="0">
                <a:solidFill>
                  <a:schemeClr val="dk1"/>
                </a:solidFill>
                <a:latin typeface="Verdana"/>
                <a:ea typeface="Verdana"/>
                <a:cs typeface="Verdana"/>
                <a:sym typeface="Verdana"/>
              </a:rPr>
              <a:t>l est un repère pour les consommatrices et consommateurs et les entreprises du territoire souhaitant agir au quotidien pour le développement durable. Ce label a été rebaptisé « Engagés à Lyon » et sera également à renouveler en 2026.</a:t>
            </a:r>
            <a:endParaRPr b="1" u="none" strike="noStrike" cap="none" dirty="0">
              <a:solidFill>
                <a:srgbClr val="FF0000"/>
              </a:solidFill>
              <a:latin typeface="Verdana"/>
              <a:ea typeface="Verdana"/>
              <a:cs typeface="Verdana"/>
              <a:sym typeface="Verdana"/>
            </a:endParaRPr>
          </a:p>
        </p:txBody>
      </p:sp>
      <p:sp>
        <p:nvSpPr>
          <p:cNvPr id="418" name="Google Shape;418;p11"/>
          <p:cNvSpPr/>
          <p:nvPr/>
        </p:nvSpPr>
        <p:spPr>
          <a:xfrm>
            <a:off x="1260096" y="2551966"/>
            <a:ext cx="5876807" cy="1278808"/>
          </a:xfrm>
          <a:prstGeom prst="rect">
            <a:avLst/>
          </a:prstGeom>
          <a:noFill/>
          <a:ln>
            <a:noFill/>
          </a:ln>
        </p:spPr>
        <p:txBody>
          <a:bodyPr spcFirstLastPara="1" wrap="square" lIns="90000" tIns="45000" rIns="90000" bIns="45000" anchor="t" anchorCtr="0">
            <a:normAutofit/>
          </a:bodyPr>
          <a:lstStyle/>
          <a:p>
            <a:pPr marL="720" marR="0" lvl="0" indent="0" algn="l" rtl="0">
              <a:lnSpc>
                <a:spcPct val="90000"/>
              </a:lnSpc>
              <a:spcBef>
                <a:spcPts val="0"/>
              </a:spcBef>
              <a:spcAft>
                <a:spcPts val="0"/>
              </a:spcAft>
              <a:buClr>
                <a:srgbClr val="000000"/>
              </a:buClr>
              <a:buSzPts val="1400"/>
              <a:buFont typeface="Arial"/>
              <a:buNone/>
            </a:pPr>
            <a:br>
              <a:rPr lang="fr-FR" sz="1400" b="0" i="0" u="none" strike="noStrike" cap="none">
                <a:solidFill>
                  <a:schemeClr val="dk1"/>
                </a:solidFill>
                <a:latin typeface="Verdana"/>
                <a:ea typeface="Verdana"/>
                <a:cs typeface="Verdana"/>
                <a:sym typeface="Verdana"/>
              </a:rPr>
            </a:br>
            <a:r>
              <a:rPr lang="fr-FR" sz="1400" b="0" i="0" u="none" strike="noStrike" cap="none">
                <a:solidFill>
                  <a:schemeClr val="dk1"/>
                </a:solidFill>
                <a:latin typeface="Verdana"/>
                <a:ea typeface="Verdana"/>
                <a:cs typeface="Verdana"/>
                <a:sym typeface="Verdana"/>
              </a:rPr>
              <a:t> Conscience environnementale</a:t>
            </a:r>
            <a:br>
              <a:rPr lang="fr-FR" sz="1400" b="0" i="0" u="none" strike="noStrike" cap="none">
                <a:solidFill>
                  <a:schemeClr val="dk1"/>
                </a:solidFill>
                <a:latin typeface="Verdana"/>
                <a:ea typeface="Verdana"/>
                <a:cs typeface="Verdana"/>
                <a:sym typeface="Verdana"/>
              </a:rPr>
            </a:br>
            <a:r>
              <a:rPr lang="fr-FR" sz="1400" b="0" i="0" u="none" strike="noStrike" cap="none">
                <a:solidFill>
                  <a:schemeClr val="dk1"/>
                </a:solidFill>
                <a:latin typeface="Verdana"/>
                <a:ea typeface="Verdana"/>
                <a:cs typeface="Verdana"/>
                <a:sym typeface="Verdana"/>
              </a:rPr>
              <a:t> Engagement sociétal</a:t>
            </a:r>
            <a:br>
              <a:rPr lang="fr-FR" sz="1400" b="0" i="0" u="none" strike="noStrike" cap="none">
                <a:solidFill>
                  <a:schemeClr val="dk1"/>
                </a:solidFill>
                <a:latin typeface="Verdana"/>
                <a:ea typeface="Verdana"/>
                <a:cs typeface="Verdana"/>
                <a:sym typeface="Verdana"/>
              </a:rPr>
            </a:br>
            <a:r>
              <a:rPr lang="fr-FR" sz="1400" b="0" i="0" u="none" strike="noStrike" cap="none">
                <a:solidFill>
                  <a:schemeClr val="dk1"/>
                </a:solidFill>
                <a:latin typeface="Verdana"/>
                <a:ea typeface="Verdana"/>
                <a:cs typeface="Verdana"/>
                <a:sym typeface="Verdana"/>
              </a:rPr>
              <a:t> Volonté de progresser ensemble</a:t>
            </a:r>
            <a:br>
              <a:rPr lang="fr-FR" sz="1400" b="0" i="0" u="none" strike="noStrike" cap="none">
                <a:solidFill>
                  <a:schemeClr val="dk1"/>
                </a:solidFill>
                <a:latin typeface="Verdana"/>
                <a:ea typeface="Verdana"/>
                <a:cs typeface="Verdana"/>
                <a:sym typeface="Verdana"/>
              </a:rPr>
            </a:br>
            <a:r>
              <a:rPr lang="fr-FR" sz="1400" b="0" i="0" u="none" strike="noStrike" cap="none">
                <a:solidFill>
                  <a:schemeClr val="dk1"/>
                </a:solidFill>
                <a:latin typeface="Verdana"/>
                <a:ea typeface="Verdana"/>
                <a:cs typeface="Verdana"/>
                <a:sym typeface="Verdana"/>
              </a:rPr>
              <a:t> Innovation sociale</a:t>
            </a:r>
            <a:br>
              <a:rPr lang="fr-FR" sz="1400" b="0" i="0" u="none" strike="noStrike" cap="none">
                <a:solidFill>
                  <a:schemeClr val="dk1"/>
                </a:solidFill>
                <a:latin typeface="Verdana"/>
                <a:ea typeface="Verdana"/>
                <a:cs typeface="Verdana"/>
                <a:sym typeface="Verdana"/>
              </a:rPr>
            </a:b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2"/>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Les acteurs qui font vivre financièrement l’association</a:t>
            </a:r>
            <a:endParaRPr sz="2200" b="0" i="0" u="none" strike="noStrike" cap="none">
              <a:solidFill>
                <a:schemeClr val="dk1"/>
              </a:solidFill>
              <a:latin typeface="Arial"/>
              <a:ea typeface="Arial"/>
              <a:cs typeface="Arial"/>
              <a:sym typeface="Arial"/>
            </a:endParaRPr>
          </a:p>
        </p:txBody>
      </p:sp>
      <p:sp>
        <p:nvSpPr>
          <p:cNvPr id="424" name="Google Shape;424;p12"/>
          <p:cNvSpPr/>
          <p:nvPr/>
        </p:nvSpPr>
        <p:spPr>
          <a:xfrm>
            <a:off x="771480" y="6483240"/>
            <a:ext cx="1196400" cy="364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Arial"/>
                <a:ea typeface="Arial"/>
                <a:cs typeface="Arial"/>
                <a:sym typeface="Arial"/>
              </a:rPr>
              <a:t>6/06/2026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425" name="Google Shape;425;p12"/>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426" name="Google Shape;426;p12"/>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13</a:t>
            </a:fld>
            <a:endParaRPr sz="1100" b="0" i="0" u="none" strike="noStrike" cap="none">
              <a:solidFill>
                <a:schemeClr val="dk1"/>
              </a:solidFill>
              <a:latin typeface="Arial"/>
              <a:ea typeface="Arial"/>
              <a:cs typeface="Arial"/>
              <a:sym typeface="Arial"/>
            </a:endParaRPr>
          </a:p>
        </p:txBody>
      </p:sp>
      <p:sp>
        <p:nvSpPr>
          <p:cNvPr id="427" name="Google Shape;427;p12"/>
          <p:cNvSpPr/>
          <p:nvPr/>
        </p:nvSpPr>
        <p:spPr>
          <a:xfrm>
            <a:off x="769320" y="277920"/>
            <a:ext cx="6094440" cy="24912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Notre environnement</a:t>
            </a:r>
            <a:endParaRPr sz="1400" b="0" i="0" u="none" strike="noStrike" cap="none">
              <a:solidFill>
                <a:schemeClr val="dk1"/>
              </a:solidFill>
              <a:latin typeface="Arial"/>
              <a:ea typeface="Arial"/>
              <a:cs typeface="Arial"/>
              <a:sym typeface="Arial"/>
            </a:endParaRPr>
          </a:p>
        </p:txBody>
      </p:sp>
      <p:grpSp>
        <p:nvGrpSpPr>
          <p:cNvPr id="428" name="Google Shape;428;p12"/>
          <p:cNvGrpSpPr/>
          <p:nvPr/>
        </p:nvGrpSpPr>
        <p:grpSpPr>
          <a:xfrm>
            <a:off x="770040" y="1160280"/>
            <a:ext cx="7645680" cy="5583960"/>
            <a:chOff x="770040" y="1160280"/>
            <a:chExt cx="7645680" cy="5583960"/>
          </a:xfrm>
        </p:grpSpPr>
        <p:sp>
          <p:nvSpPr>
            <p:cNvPr id="429" name="Google Shape;429;p12"/>
            <p:cNvSpPr/>
            <p:nvPr/>
          </p:nvSpPr>
          <p:spPr>
            <a:xfrm>
              <a:off x="4874040" y="3645720"/>
              <a:ext cx="2760480" cy="2760480"/>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gradFill>
              <a:gsLst>
                <a:gs pos="0">
                  <a:srgbClr val="FFBF48"/>
                </a:gs>
                <a:gs pos="50000">
                  <a:srgbClr val="FFBC05"/>
                </a:gs>
                <a:gs pos="100000">
                  <a:srgbClr val="E3AC00"/>
                </a:gs>
              </a:gsLst>
              <a:lin ang="5400000" scaled="0"/>
            </a:gradFill>
            <a:ln>
              <a:noFill/>
            </a:ln>
            <a:effectLst>
              <a:outerShdw blurRad="57150" dist="19050" dir="5400000" algn="ctr" rotWithShape="0">
                <a:srgbClr val="000000">
                  <a:alpha val="61960"/>
                </a:srgbClr>
              </a:outerShdw>
            </a:effectLst>
          </p:spPr>
          <p:txBody>
            <a:bodyPr spcFirstLastPara="1" wrap="square" lIns="21600" tIns="21600" rIns="21600" bIns="216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fr-FR" sz="1700" b="1" i="0" u="none" strike="noStrike" cap="none">
                  <a:solidFill>
                    <a:srgbClr val="FFFFFF"/>
                  </a:solidFill>
                  <a:latin typeface="Calibri"/>
                  <a:ea typeface="Calibri"/>
                  <a:cs typeface="Calibri"/>
                  <a:sym typeface="Calibri"/>
                </a:rPr>
                <a:t>Les parents </a:t>
              </a:r>
              <a:endParaRPr sz="1700" b="0" i="0" u="none" strike="noStrike" cap="none">
                <a:solidFill>
                  <a:schemeClr val="dk1"/>
                </a:solidFill>
                <a:latin typeface="Arial"/>
                <a:ea typeface="Arial"/>
                <a:cs typeface="Arial"/>
                <a:sym typeface="Arial"/>
              </a:endParaRPr>
            </a:p>
          </p:txBody>
        </p:sp>
        <p:sp>
          <p:nvSpPr>
            <p:cNvPr id="430" name="Google Shape;430;p12"/>
            <p:cNvSpPr/>
            <p:nvPr/>
          </p:nvSpPr>
          <p:spPr>
            <a:xfrm>
              <a:off x="4048560" y="4702629"/>
              <a:ext cx="2318760" cy="1780611"/>
            </a:xfrm>
            <a:prstGeom prst="roundRect">
              <a:avLst>
                <a:gd name="adj" fmla="val 10000"/>
              </a:avLst>
            </a:prstGeom>
            <a:solidFill>
              <a:schemeClr val="lt1">
                <a:alpha val="89019"/>
              </a:schemeClr>
            </a:solidFill>
            <a:ln w="9525" cap="flat" cmpd="sng">
              <a:solidFill>
                <a:srgbClr val="FDB81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74500" tIns="74500" rIns="38150" bIns="74150" anchor="t" anchorCtr="0">
              <a:noAutofit/>
            </a:bodyPr>
            <a:lstStyle/>
            <a:p>
              <a:pPr marL="165190" marR="0" lvl="1" indent="-171450" algn="just" rtl="0">
                <a:lnSpc>
                  <a:spcPct val="90000"/>
                </a:lnSpc>
                <a:spcBef>
                  <a:spcPts val="0"/>
                </a:spcBef>
                <a:spcAft>
                  <a:spcPts val="0"/>
                </a:spcAft>
                <a:buClr>
                  <a:srgbClr val="000000"/>
                </a:buClr>
                <a:buSzPts val="1000"/>
                <a:buFont typeface="Arial" panose="020B0604020202020204" pitchFamily="34" charset="0"/>
                <a:buChar char="•"/>
              </a:pPr>
              <a:r>
                <a:rPr lang="fr-FR" sz="1000" b="0" i="0" u="none" strike="noStrike" cap="none" dirty="0">
                  <a:solidFill>
                    <a:srgbClr val="000000"/>
                  </a:solidFill>
                  <a:latin typeface="Verdana"/>
                  <a:ea typeface="Verdana"/>
                  <a:cs typeface="Verdana"/>
                  <a:sym typeface="Verdana"/>
                </a:rPr>
                <a:t>Vrais piliers de l’association, en plus de participer activement au financement de l’association, ils la font vivre et évoluer.</a:t>
              </a:r>
            </a:p>
            <a:p>
              <a:pPr marL="165190" marR="0" lvl="1" indent="-171450" algn="just" rtl="0">
                <a:lnSpc>
                  <a:spcPct val="90000"/>
                </a:lnSpc>
                <a:spcBef>
                  <a:spcPts val="0"/>
                </a:spcBef>
                <a:spcAft>
                  <a:spcPts val="0"/>
                </a:spcAft>
                <a:buClr>
                  <a:srgbClr val="000000"/>
                </a:buClr>
                <a:buSzPts val="1000"/>
                <a:buFont typeface="Arial" panose="020B0604020202020204" pitchFamily="34" charset="0"/>
                <a:buChar char="•"/>
              </a:pPr>
              <a:r>
                <a:rPr lang="fr-FR" sz="1000" b="0" i="0" u="none" strike="noStrike" cap="none" dirty="0">
                  <a:solidFill>
                    <a:srgbClr val="000000"/>
                  </a:solidFill>
                  <a:latin typeface="Verdana"/>
                  <a:ea typeface="Verdana"/>
                  <a:cs typeface="Verdana"/>
                  <a:sym typeface="Verdana"/>
                </a:rPr>
                <a:t>La participation financière des parents couvre environ </a:t>
              </a:r>
              <a:r>
                <a:rPr lang="fr-FR" sz="1000" dirty="0">
                  <a:latin typeface="Verdana"/>
                  <a:ea typeface="Verdana"/>
                  <a:cs typeface="Verdana"/>
                  <a:sym typeface="Verdana"/>
                </a:rPr>
                <a:t>15,5%</a:t>
              </a:r>
              <a:r>
                <a:rPr lang="fr-FR" sz="1000" b="0" i="0" u="none" strike="noStrike" cap="none" dirty="0">
                  <a:solidFill>
                    <a:srgbClr val="000000"/>
                  </a:solidFill>
                  <a:latin typeface="Verdana"/>
                  <a:ea typeface="Verdana"/>
                  <a:cs typeface="Verdana"/>
                  <a:sym typeface="Verdana"/>
                </a:rPr>
                <a:t> de notre budget.</a:t>
              </a:r>
            </a:p>
            <a:p>
              <a:pPr marL="165190" marR="0" lvl="1" indent="-171450" algn="just" rtl="0">
                <a:lnSpc>
                  <a:spcPct val="90000"/>
                </a:lnSpc>
                <a:spcBef>
                  <a:spcPts val="0"/>
                </a:spcBef>
                <a:spcAft>
                  <a:spcPts val="0"/>
                </a:spcAft>
                <a:buClr>
                  <a:srgbClr val="000000"/>
                </a:buClr>
                <a:buSzPts val="1000"/>
                <a:buFont typeface="Arial" panose="020B0604020202020204" pitchFamily="34" charset="0"/>
                <a:buChar char="•"/>
              </a:pPr>
              <a:r>
                <a:rPr lang="fr-FR" sz="1000" b="0" i="0" u="none" strike="noStrike" cap="none" dirty="0">
                  <a:solidFill>
                    <a:schemeClr val="dk1"/>
                  </a:solidFill>
                  <a:latin typeface="Verdana"/>
                  <a:ea typeface="Verdana"/>
                  <a:cs typeface="Arial"/>
                  <a:sym typeface="Verdana"/>
                </a:rPr>
                <a:t>En 2025, certaines familles ont souhaité renouveler leur soutien sous forme de dons.</a:t>
              </a:r>
              <a:endParaRPr sz="1000" b="0" i="0" u="none" strike="noStrike" cap="none" dirty="0">
                <a:solidFill>
                  <a:schemeClr val="dk1"/>
                </a:solidFill>
                <a:latin typeface="Arial"/>
                <a:ea typeface="Arial"/>
                <a:cs typeface="Arial"/>
                <a:sym typeface="Arial"/>
              </a:endParaRPr>
            </a:p>
          </p:txBody>
        </p:sp>
        <p:sp>
          <p:nvSpPr>
            <p:cNvPr id="431" name="Google Shape;431;p12"/>
            <p:cNvSpPr/>
            <p:nvPr/>
          </p:nvSpPr>
          <p:spPr>
            <a:xfrm>
              <a:off x="3131166" y="3034440"/>
              <a:ext cx="2007360" cy="2007360"/>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FFBF48"/>
                </a:gs>
                <a:gs pos="50000">
                  <a:srgbClr val="FFBC05"/>
                </a:gs>
                <a:gs pos="100000">
                  <a:srgbClr val="E3AC00"/>
                </a:gs>
              </a:gsLst>
              <a:lin ang="5400000" scaled="0"/>
            </a:gradFill>
            <a:ln>
              <a:noFill/>
            </a:ln>
            <a:effectLst>
              <a:outerShdw blurRad="57150" dist="19050" dir="5400000" algn="ctr" rotWithShape="0">
                <a:srgbClr val="000000">
                  <a:alpha val="61960"/>
                </a:srgbClr>
              </a:outerShdw>
            </a:effectLst>
          </p:spPr>
          <p:txBody>
            <a:bodyPr spcFirstLastPara="1" wrap="square" lIns="21600" tIns="21600" rIns="21600" bIns="216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fr-FR" sz="1700" b="1" i="0" u="none" strike="noStrike" cap="none">
                  <a:solidFill>
                    <a:srgbClr val="FFFFFF"/>
                  </a:solidFill>
                  <a:latin typeface="Calibri"/>
                  <a:ea typeface="Calibri"/>
                  <a:cs typeface="Calibri"/>
                  <a:sym typeface="Calibri"/>
                </a:rPr>
                <a:t>La ville de Lyon</a:t>
              </a:r>
              <a:endParaRPr sz="1700" b="0" i="0" u="none" strike="noStrike" cap="none">
                <a:solidFill>
                  <a:schemeClr val="dk1"/>
                </a:solidFill>
                <a:latin typeface="Arial"/>
                <a:ea typeface="Arial"/>
                <a:cs typeface="Arial"/>
                <a:sym typeface="Arial"/>
              </a:endParaRPr>
            </a:p>
          </p:txBody>
        </p:sp>
        <p:sp>
          <p:nvSpPr>
            <p:cNvPr id="432" name="Google Shape;432;p12"/>
            <p:cNvSpPr/>
            <p:nvPr/>
          </p:nvSpPr>
          <p:spPr>
            <a:xfrm>
              <a:off x="770040" y="4102200"/>
              <a:ext cx="2937240" cy="1744200"/>
            </a:xfrm>
            <a:prstGeom prst="roundRect">
              <a:avLst>
                <a:gd name="adj" fmla="val 10000"/>
              </a:avLst>
            </a:prstGeom>
            <a:solidFill>
              <a:schemeClr val="lt1">
                <a:alpha val="89019"/>
              </a:schemeClr>
            </a:solidFill>
            <a:ln w="9525" cap="flat" cmpd="sng">
              <a:solidFill>
                <a:srgbClr val="FDB81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89275" tIns="89275" rIns="38150" bIns="89275" anchor="t" anchorCtr="0">
              <a:noAutofit/>
            </a:bodyPr>
            <a:lstStyle/>
            <a:p>
              <a:pPr marL="165190" marR="0" lvl="1" indent="-171450" algn="just" rtl="0">
                <a:lnSpc>
                  <a:spcPct val="90000"/>
                </a:lnSpc>
                <a:spcBef>
                  <a:spcPts val="0"/>
                </a:spcBef>
                <a:spcAft>
                  <a:spcPts val="0"/>
                </a:spcAft>
                <a:buClr>
                  <a:srgbClr val="000000"/>
                </a:buClr>
                <a:buSzPts val="1000"/>
                <a:buFont typeface="Arial" panose="020B0604020202020204" pitchFamily="34" charset="0"/>
                <a:buChar char="•"/>
              </a:pPr>
              <a:r>
                <a:rPr lang="fr-FR" sz="1000" b="0" i="0" u="none" strike="noStrike" cap="none" dirty="0">
                  <a:solidFill>
                    <a:srgbClr val="000000"/>
                  </a:solidFill>
                  <a:latin typeface="Verdana"/>
                  <a:ea typeface="Verdana"/>
                  <a:cs typeface="Verdana"/>
                  <a:sym typeface="Verdana"/>
                </a:rPr>
                <a:t>La ville de Lyon est la source de 30% de notre budget </a:t>
              </a:r>
            </a:p>
            <a:p>
              <a:pPr marL="165190" marR="0" lvl="1" indent="-171450" algn="just" rtl="0">
                <a:lnSpc>
                  <a:spcPct val="90000"/>
                </a:lnSpc>
                <a:spcBef>
                  <a:spcPts val="0"/>
                </a:spcBef>
                <a:spcAft>
                  <a:spcPts val="0"/>
                </a:spcAft>
                <a:buClr>
                  <a:srgbClr val="000000"/>
                </a:buClr>
                <a:buSzPts val="1000"/>
                <a:buFont typeface="Arial" panose="020B0604020202020204" pitchFamily="34" charset="0"/>
                <a:buChar char="•"/>
              </a:pPr>
              <a:r>
                <a:rPr lang="fr-FR" sz="1000" b="0" i="0" u="none" strike="noStrike" cap="none" dirty="0">
                  <a:solidFill>
                    <a:srgbClr val="000000"/>
                  </a:solidFill>
                  <a:latin typeface="Verdana"/>
                  <a:ea typeface="Verdana"/>
                  <a:cs typeface="Verdana"/>
                  <a:sym typeface="Verdana"/>
                </a:rPr>
                <a:t>Au niveau local : échanges réguliers et beaucoup de soutien au niveau des arrondissements avec les élu-e-s de la petite enfance (1</a:t>
              </a:r>
              <a:r>
                <a:rPr lang="fr-FR" sz="1000" b="0" i="0" u="none" strike="noStrike" cap="none" baseline="30000" dirty="0">
                  <a:solidFill>
                    <a:srgbClr val="000000"/>
                  </a:solidFill>
                  <a:latin typeface="Verdana"/>
                  <a:ea typeface="Verdana"/>
                  <a:cs typeface="Verdana"/>
                  <a:sym typeface="Verdana"/>
                </a:rPr>
                <a:t>er</a:t>
              </a:r>
              <a:r>
                <a:rPr lang="fr-FR" sz="1000" b="0" i="0" u="none" strike="noStrike" cap="none" dirty="0">
                  <a:solidFill>
                    <a:srgbClr val="000000"/>
                  </a:solidFill>
                  <a:latin typeface="Verdana"/>
                  <a:ea typeface="Verdana"/>
                  <a:cs typeface="Verdana"/>
                  <a:sym typeface="Verdana"/>
                </a:rPr>
                <a:t> et 4</a:t>
              </a:r>
              <a:r>
                <a:rPr lang="fr-FR" sz="1000" b="0" i="0" u="none" strike="noStrike" cap="none" baseline="30000" dirty="0">
                  <a:solidFill>
                    <a:srgbClr val="000000"/>
                  </a:solidFill>
                  <a:latin typeface="Verdana"/>
                  <a:ea typeface="Verdana"/>
                  <a:cs typeface="Verdana"/>
                  <a:sym typeface="Verdana"/>
                </a:rPr>
                <a:t>ème</a:t>
              </a:r>
              <a:r>
                <a:rPr lang="fr-FR" sz="1000" b="0" i="0" u="none" strike="noStrike" cap="none" dirty="0">
                  <a:solidFill>
                    <a:srgbClr val="000000"/>
                  </a:solidFill>
                  <a:latin typeface="Verdana"/>
                  <a:ea typeface="Verdana"/>
                  <a:cs typeface="Verdana"/>
                  <a:sym typeface="Verdana"/>
                </a:rPr>
                <a:t> arr.).</a:t>
              </a:r>
            </a:p>
            <a:p>
              <a:pPr marL="165190" marR="0" lvl="1" indent="-171450" algn="just" rtl="0">
                <a:lnSpc>
                  <a:spcPct val="90000"/>
                </a:lnSpc>
                <a:spcBef>
                  <a:spcPts val="150"/>
                </a:spcBef>
                <a:spcAft>
                  <a:spcPts val="0"/>
                </a:spcAft>
                <a:buClr>
                  <a:srgbClr val="000000"/>
                </a:buClr>
                <a:buSzPts val="1000"/>
                <a:buFont typeface="Arial" panose="020B0604020202020204" pitchFamily="34" charset="0"/>
                <a:buChar char="•"/>
              </a:pPr>
              <a:r>
                <a:rPr lang="fr-FR" sz="1000" b="0" i="0" u="none" strike="noStrike" cap="none" dirty="0">
                  <a:solidFill>
                    <a:srgbClr val="000000"/>
                  </a:solidFill>
                  <a:latin typeface="Verdana"/>
                  <a:ea typeface="Verdana"/>
                  <a:cs typeface="Verdana"/>
                  <a:sym typeface="Verdana"/>
                </a:rPr>
                <a:t>Au niveau de la mairie centrale participation active au Projet Social d’arrondissements permettant une mise en adéquation des offres face aux besoins des familles.</a:t>
              </a:r>
              <a:endParaRPr sz="1000" b="0" i="0" u="none" strike="noStrike" cap="none" dirty="0">
                <a:solidFill>
                  <a:schemeClr val="dk1"/>
                </a:solidFill>
                <a:latin typeface="Arial"/>
                <a:ea typeface="Arial"/>
                <a:cs typeface="Arial"/>
                <a:sym typeface="Arial"/>
              </a:endParaRPr>
            </a:p>
          </p:txBody>
        </p:sp>
        <p:sp>
          <p:nvSpPr>
            <p:cNvPr id="433" name="Google Shape;433;p12"/>
            <p:cNvSpPr/>
            <p:nvPr/>
          </p:nvSpPr>
          <p:spPr>
            <a:xfrm rot="-900000">
              <a:off x="4133062" y="1623890"/>
              <a:ext cx="2205340" cy="1924205"/>
            </a:xfrm>
            <a:custGeom>
              <a:avLst/>
              <a:gdLst/>
              <a:ahLst/>
              <a:cxnLst/>
              <a:rect l="l" t="t" r="r" b="b"/>
              <a:pathLst>
                <a:path w="120000" h="120000" extrusionOk="0">
                  <a:moveTo>
                    <a:pt x="91417" y="30393"/>
                  </a:moveTo>
                  <a:lnTo>
                    <a:pt x="106409" y="23562"/>
                  </a:lnTo>
                  <a:lnTo>
                    <a:pt x="113516" y="35234"/>
                  </a:lnTo>
                  <a:lnTo>
                    <a:pt x="102750" y="49005"/>
                  </a:lnTo>
                  <a:lnTo>
                    <a:pt x="102750" y="49005"/>
                  </a:lnTo>
                  <a:cubicBezTo>
                    <a:pt x="104810" y="56205"/>
                    <a:pt x="104810" y="63795"/>
                    <a:pt x="102750" y="70995"/>
                  </a:cubicBezTo>
                  <a:lnTo>
                    <a:pt x="113516" y="84766"/>
                  </a:lnTo>
                  <a:lnTo>
                    <a:pt x="106409" y="96438"/>
                  </a:lnTo>
                  <a:lnTo>
                    <a:pt x="91417" y="89607"/>
                  </a:lnTo>
                  <a:cubicBezTo>
                    <a:pt x="85871" y="94898"/>
                    <a:pt x="78939" y="98693"/>
                    <a:pt x="71333" y="100602"/>
                  </a:cubicBezTo>
                  <a:lnTo>
                    <a:pt x="67641" y="118602"/>
                  </a:lnTo>
                  <a:lnTo>
                    <a:pt x="52359" y="118602"/>
                  </a:lnTo>
                  <a:lnTo>
                    <a:pt x="48667" y="100602"/>
                  </a:lnTo>
                  <a:cubicBezTo>
                    <a:pt x="41061" y="98693"/>
                    <a:pt x="34129" y="94898"/>
                    <a:pt x="28583" y="89607"/>
                  </a:cubicBezTo>
                  <a:lnTo>
                    <a:pt x="13591" y="96438"/>
                  </a:lnTo>
                  <a:lnTo>
                    <a:pt x="6484" y="84766"/>
                  </a:lnTo>
                  <a:lnTo>
                    <a:pt x="17250" y="70995"/>
                  </a:lnTo>
                  <a:lnTo>
                    <a:pt x="17250" y="70995"/>
                  </a:lnTo>
                  <a:cubicBezTo>
                    <a:pt x="15190" y="63795"/>
                    <a:pt x="15190" y="56205"/>
                    <a:pt x="17250" y="49005"/>
                  </a:cubicBezTo>
                  <a:lnTo>
                    <a:pt x="6484" y="35234"/>
                  </a:lnTo>
                  <a:lnTo>
                    <a:pt x="13591" y="23562"/>
                  </a:lnTo>
                  <a:lnTo>
                    <a:pt x="28583" y="30393"/>
                  </a:lnTo>
                  <a:lnTo>
                    <a:pt x="28583" y="30393"/>
                  </a:lnTo>
                  <a:cubicBezTo>
                    <a:pt x="34129" y="25102"/>
                    <a:pt x="41061" y="21307"/>
                    <a:pt x="48667" y="19398"/>
                  </a:cubicBezTo>
                  <a:lnTo>
                    <a:pt x="52359" y="1398"/>
                  </a:lnTo>
                  <a:lnTo>
                    <a:pt x="67641" y="1398"/>
                  </a:lnTo>
                  <a:lnTo>
                    <a:pt x="71333" y="19398"/>
                  </a:lnTo>
                  <a:lnTo>
                    <a:pt x="71333" y="19398"/>
                  </a:lnTo>
                  <a:cubicBezTo>
                    <a:pt x="78939" y="21307"/>
                    <a:pt x="85871" y="25102"/>
                    <a:pt x="91417" y="30393"/>
                  </a:cubicBezTo>
                  <a:close/>
                </a:path>
              </a:pathLst>
            </a:custGeom>
            <a:gradFill>
              <a:gsLst>
                <a:gs pos="0">
                  <a:srgbClr val="FFBF48"/>
                </a:gs>
                <a:gs pos="50000">
                  <a:srgbClr val="FFBC05"/>
                </a:gs>
                <a:gs pos="100000">
                  <a:srgbClr val="E3AC00"/>
                </a:gs>
              </a:gsLst>
              <a:lin ang="5400000" scaled="0"/>
            </a:gradFill>
            <a:ln>
              <a:noFill/>
            </a:ln>
            <a:effectLst>
              <a:outerShdw blurRad="57150" dist="19050" dir="5400000" algn="ctr" rotWithShape="0">
                <a:srgbClr val="000000">
                  <a:alpha val="6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2"/>
            <p:cNvSpPr txBox="1"/>
            <p:nvPr/>
          </p:nvSpPr>
          <p:spPr>
            <a:xfrm>
              <a:off x="4658341" y="2111227"/>
              <a:ext cx="1154759" cy="949501"/>
            </a:xfrm>
            <a:prstGeom prst="rect">
              <a:avLst/>
            </a:prstGeom>
            <a:noFill/>
            <a:ln>
              <a:noFill/>
            </a:ln>
          </p:spPr>
          <p:txBody>
            <a:bodyPr spcFirstLastPara="1" wrap="square" lIns="21600" tIns="21600" rIns="21600" bIns="216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fr-FR" sz="1700" b="1" i="0" u="none" strike="noStrike" cap="none">
                  <a:solidFill>
                    <a:srgbClr val="FFFFFF"/>
                  </a:solidFill>
                  <a:latin typeface="Calibri"/>
                  <a:ea typeface="Calibri"/>
                  <a:cs typeface="Calibri"/>
                  <a:sym typeface="Calibri"/>
                </a:rPr>
                <a:t>La Caisse d’Allocation Familiale (CAF)</a:t>
              </a:r>
              <a:endParaRPr sz="1700" b="0" i="0" u="none" strike="noStrike" cap="none">
                <a:solidFill>
                  <a:schemeClr val="dk1"/>
                </a:solidFill>
                <a:latin typeface="Arial"/>
                <a:ea typeface="Arial"/>
                <a:cs typeface="Arial"/>
                <a:sym typeface="Arial"/>
              </a:endParaRPr>
            </a:p>
          </p:txBody>
        </p:sp>
        <p:sp>
          <p:nvSpPr>
            <p:cNvPr id="435" name="Google Shape;435;p12"/>
            <p:cNvSpPr/>
            <p:nvPr/>
          </p:nvSpPr>
          <p:spPr>
            <a:xfrm>
              <a:off x="6080050" y="1975067"/>
              <a:ext cx="2335670" cy="1236000"/>
            </a:xfrm>
            <a:prstGeom prst="roundRect">
              <a:avLst>
                <a:gd name="adj" fmla="val 10000"/>
              </a:avLst>
            </a:prstGeom>
            <a:solidFill>
              <a:schemeClr val="lt1">
                <a:alpha val="89019"/>
              </a:schemeClr>
            </a:solidFill>
            <a:ln w="9525" cap="flat" cmpd="sng">
              <a:solidFill>
                <a:srgbClr val="FDB81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57950" tIns="57950" rIns="38150" bIns="58300" anchor="t" anchorCtr="0">
              <a:noAutofit/>
            </a:bodyPr>
            <a:lstStyle/>
            <a:p>
              <a:pPr marL="165190" marR="0" lvl="1" indent="-171450" algn="just" rtl="0">
                <a:lnSpc>
                  <a:spcPct val="90000"/>
                </a:lnSpc>
                <a:spcBef>
                  <a:spcPts val="0"/>
                </a:spcBef>
                <a:spcAft>
                  <a:spcPts val="0"/>
                </a:spcAft>
                <a:buClr>
                  <a:srgbClr val="000000"/>
                </a:buClr>
                <a:buSzPts val="1000"/>
                <a:buFont typeface="Arial" panose="020B0604020202020204" pitchFamily="34" charset="0"/>
                <a:buChar char="•"/>
              </a:pPr>
              <a:r>
                <a:rPr lang="fr-FR" sz="1000" b="0" i="0" u="none" strike="noStrike" cap="none" dirty="0">
                  <a:solidFill>
                    <a:srgbClr val="000000"/>
                  </a:solidFill>
                  <a:latin typeface="Verdana"/>
                  <a:ea typeface="Verdana"/>
                  <a:cs typeface="Verdana"/>
                  <a:sym typeface="Verdana"/>
                </a:rPr>
                <a:t>Participe à hauteur d’environ  </a:t>
              </a:r>
              <a:r>
                <a:rPr lang="fr-FR" sz="1000" dirty="0">
                  <a:latin typeface="Verdana"/>
                  <a:ea typeface="Verdana"/>
                  <a:cs typeface="Verdana"/>
                  <a:sym typeface="Verdana"/>
                </a:rPr>
                <a:t> 47 %</a:t>
              </a:r>
              <a:r>
                <a:rPr lang="fr-FR" sz="1000" b="0" i="0" u="none" strike="noStrike" cap="none" dirty="0">
                  <a:solidFill>
                    <a:srgbClr val="000000"/>
                  </a:solidFill>
                  <a:latin typeface="Verdana"/>
                  <a:ea typeface="Verdana"/>
                  <a:cs typeface="Verdana"/>
                  <a:sym typeface="Verdana"/>
                </a:rPr>
                <a:t> au financement de nos prestations par le biais de la PSU (prestation de service unique, </a:t>
              </a:r>
              <a:r>
                <a:rPr lang="fr-FR" sz="1000" dirty="0">
                  <a:latin typeface="Verdana"/>
                  <a:ea typeface="Verdana"/>
                  <a:cs typeface="Verdana"/>
                  <a:sym typeface="Verdana"/>
                </a:rPr>
                <a:t>Bonus Territoire</a:t>
              </a:r>
              <a:r>
                <a:rPr lang="fr-FR" sz="1000" i="0" u="none" strike="noStrike" cap="none" dirty="0">
                  <a:solidFill>
                    <a:srgbClr val="000000"/>
                  </a:solidFill>
                  <a:latin typeface="Verdana"/>
                  <a:ea typeface="Verdana"/>
                  <a:cs typeface="Verdana"/>
                  <a:sym typeface="Verdana"/>
                </a:rPr>
                <a:t>).</a:t>
              </a:r>
            </a:p>
            <a:p>
              <a:pPr marL="165190" marR="0" lvl="1" indent="-171450" algn="just" rtl="0">
                <a:lnSpc>
                  <a:spcPct val="90000"/>
                </a:lnSpc>
                <a:spcBef>
                  <a:spcPts val="0"/>
                </a:spcBef>
                <a:spcAft>
                  <a:spcPts val="0"/>
                </a:spcAft>
                <a:buClr>
                  <a:srgbClr val="000000"/>
                </a:buClr>
                <a:buSzPts val="1000"/>
                <a:buFont typeface="Arial" panose="020B0604020202020204" pitchFamily="34" charset="0"/>
                <a:buChar char="•"/>
              </a:pPr>
              <a:r>
                <a:rPr lang="fr-FR" sz="1000" i="1" u="none" strike="noStrike" cap="none" dirty="0">
                  <a:solidFill>
                    <a:srgbClr val="000000"/>
                  </a:solidFill>
                  <a:latin typeface="Verdana"/>
                  <a:ea typeface="Verdana"/>
                  <a:cs typeface="Verdana"/>
                  <a:sym typeface="Verdana"/>
                </a:rPr>
                <a:t>Mobilisation plus importante depuis quelques années sur un soutien ressources humaines</a:t>
              </a:r>
              <a:endParaRPr sz="1000" i="1" u="none" strike="noStrike" cap="none" dirty="0">
                <a:solidFill>
                  <a:schemeClr val="dk1"/>
                </a:solidFill>
              </a:endParaRPr>
            </a:p>
          </p:txBody>
        </p:sp>
        <p:sp>
          <p:nvSpPr>
            <p:cNvPr id="436" name="Google Shape;436;p12"/>
            <p:cNvSpPr/>
            <p:nvPr/>
          </p:nvSpPr>
          <p:spPr>
            <a:xfrm>
              <a:off x="4542480" y="3210840"/>
              <a:ext cx="3533400" cy="3533400"/>
            </a:xfrm>
            <a:custGeom>
              <a:avLst/>
              <a:gdLst/>
              <a:ahLst/>
              <a:cxnLst/>
              <a:rect l="l" t="t" r="r" b="b"/>
              <a:pathLst>
                <a:path w="120000" h="120000" extrusionOk="0">
                  <a:moveTo>
                    <a:pt x="53888" y="4084"/>
                  </a:moveTo>
                  <a:lnTo>
                    <a:pt x="53888" y="4084"/>
                  </a:lnTo>
                  <a:cubicBezTo>
                    <a:pt x="77163" y="1539"/>
                    <a:pt x="99580" y="13679"/>
                    <a:pt x="110169" y="34562"/>
                  </a:cubicBezTo>
                  <a:cubicBezTo>
                    <a:pt x="120757" y="55445"/>
                    <a:pt x="117302" y="80704"/>
                    <a:pt x="101495" y="97976"/>
                  </a:cubicBezTo>
                  <a:lnTo>
                    <a:pt x="104036" y="100720"/>
                  </a:lnTo>
                  <a:lnTo>
                    <a:pt x="96308" y="99208"/>
                  </a:lnTo>
                  <a:lnTo>
                    <a:pt x="95118" y="91090"/>
                  </a:lnTo>
                  <a:lnTo>
                    <a:pt x="97659" y="93834"/>
                  </a:lnTo>
                  <a:lnTo>
                    <a:pt x="97659" y="93834"/>
                  </a:lnTo>
                  <a:cubicBezTo>
                    <a:pt x="111685" y="78221"/>
                    <a:pt x="114624" y="55573"/>
                    <a:pt x="105047" y="36898"/>
                  </a:cubicBezTo>
                  <a:cubicBezTo>
                    <a:pt x="95469" y="18223"/>
                    <a:pt x="75362" y="7394"/>
                    <a:pt x="54499" y="9675"/>
                  </a:cubicBezTo>
                  <a:close/>
                </a:path>
              </a:pathLst>
            </a:custGeom>
            <a:gradFill>
              <a:gsLst>
                <a:gs pos="0">
                  <a:srgbClr val="FFDDB4"/>
                </a:gs>
                <a:gs pos="50000">
                  <a:srgbClr val="FFD8A3"/>
                </a:gs>
                <a:gs pos="100000">
                  <a:srgbClr val="E3C089"/>
                </a:gs>
              </a:gsLst>
              <a:lin ang="5400000" scaled="0"/>
            </a:gradFill>
            <a:ln>
              <a:noFill/>
            </a:ln>
            <a:effectLst>
              <a:outerShdw blurRad="57150" dist="19050" dir="5400000" algn="ctr" rotWithShape="0">
                <a:srgbClr val="000000">
                  <a:alpha val="6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2"/>
            <p:cNvSpPr/>
            <p:nvPr/>
          </p:nvSpPr>
          <p:spPr>
            <a:xfrm>
              <a:off x="2796480" y="2532240"/>
              <a:ext cx="2567160" cy="2567160"/>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gradFill>
              <a:gsLst>
                <a:gs pos="0">
                  <a:srgbClr val="FFDDB4"/>
                </a:gs>
                <a:gs pos="50000">
                  <a:srgbClr val="FFD8A3"/>
                </a:gs>
                <a:gs pos="100000">
                  <a:srgbClr val="E3C089"/>
                </a:gs>
              </a:gsLst>
              <a:lin ang="5400000" scaled="0"/>
            </a:gradFill>
            <a:ln>
              <a:noFill/>
            </a:ln>
            <a:effectLst>
              <a:outerShdw blurRad="57150" dist="19050" dir="5400000" algn="ctr" rotWithShape="0">
                <a:srgbClr val="000000">
                  <a:alpha val="6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2"/>
            <p:cNvSpPr/>
            <p:nvPr/>
          </p:nvSpPr>
          <p:spPr>
            <a:xfrm>
              <a:off x="3821400" y="1160280"/>
              <a:ext cx="2768040" cy="2768040"/>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gradFill>
              <a:gsLst>
                <a:gs pos="0">
                  <a:srgbClr val="FFDDB4"/>
                </a:gs>
                <a:gs pos="50000">
                  <a:srgbClr val="FFD8A3"/>
                </a:gs>
                <a:gs pos="100000">
                  <a:srgbClr val="E3C089"/>
                </a:gs>
              </a:gsLst>
              <a:lin ang="5400000" scaled="0"/>
            </a:gradFill>
            <a:ln>
              <a:noFill/>
            </a:ln>
            <a:effectLst>
              <a:outerShdw blurRad="57150" dist="19050" dir="5400000" algn="ctr" rotWithShape="0">
                <a:srgbClr val="000000">
                  <a:alpha val="6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3"/>
          <p:cNvSpPr/>
          <p:nvPr/>
        </p:nvSpPr>
        <p:spPr>
          <a:xfrm>
            <a:off x="769320" y="55080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Les partenariats </a:t>
            </a:r>
            <a:r>
              <a:rPr lang="fr-FR" sz="1000" b="1" i="0" u="none" strike="noStrike" cap="none">
                <a:solidFill>
                  <a:srgbClr val="585454"/>
                </a:solidFill>
                <a:latin typeface="Verdana"/>
                <a:ea typeface="Verdana"/>
                <a:cs typeface="Verdana"/>
                <a:sym typeface="Verdana"/>
              </a:rPr>
              <a:t>(*)</a:t>
            </a:r>
            <a:endParaRPr sz="1000" b="0" i="0" u="none" strike="noStrike" cap="none">
              <a:solidFill>
                <a:schemeClr val="dk1"/>
              </a:solidFill>
              <a:latin typeface="Arial"/>
              <a:ea typeface="Arial"/>
              <a:cs typeface="Arial"/>
              <a:sym typeface="Arial"/>
            </a:endParaRPr>
          </a:p>
        </p:txBody>
      </p:sp>
      <p:sp>
        <p:nvSpPr>
          <p:cNvPr id="444" name="Google Shape;444;p13"/>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Arial"/>
                <a:ea typeface="Arial"/>
                <a:cs typeface="Arial"/>
                <a:sym typeface="Arial"/>
              </a:rPr>
              <a:t>6/06/2026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445" name="Google Shape;445;p13"/>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p>
        </p:txBody>
      </p:sp>
      <p:sp>
        <p:nvSpPr>
          <p:cNvPr id="446" name="Google Shape;446;p13"/>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14</a:t>
            </a:fld>
            <a:endParaRPr sz="1100" b="0" i="0" u="none" strike="noStrike" cap="none">
              <a:solidFill>
                <a:schemeClr val="dk1"/>
              </a:solidFill>
              <a:latin typeface="Arial"/>
              <a:ea typeface="Arial"/>
              <a:cs typeface="Arial"/>
              <a:sym typeface="Arial"/>
            </a:endParaRPr>
          </a:p>
        </p:txBody>
      </p:sp>
      <p:sp>
        <p:nvSpPr>
          <p:cNvPr id="447" name="Google Shape;447;p13"/>
          <p:cNvSpPr/>
          <p:nvPr/>
        </p:nvSpPr>
        <p:spPr>
          <a:xfrm>
            <a:off x="769320" y="277920"/>
            <a:ext cx="331308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Notre environnement </a:t>
            </a:r>
            <a:endParaRPr sz="1400" b="0" i="0" u="none" strike="noStrike" cap="none">
              <a:solidFill>
                <a:schemeClr val="dk1"/>
              </a:solidFill>
              <a:latin typeface="Arial"/>
              <a:ea typeface="Arial"/>
              <a:cs typeface="Arial"/>
              <a:sym typeface="Arial"/>
            </a:endParaRPr>
          </a:p>
        </p:txBody>
      </p:sp>
      <p:grpSp>
        <p:nvGrpSpPr>
          <p:cNvPr id="448" name="Google Shape;448;p13"/>
          <p:cNvGrpSpPr/>
          <p:nvPr/>
        </p:nvGrpSpPr>
        <p:grpSpPr>
          <a:xfrm>
            <a:off x="772200" y="1973160"/>
            <a:ext cx="8137080" cy="3783960"/>
            <a:chOff x="772200" y="1973160"/>
            <a:chExt cx="8137080" cy="3783960"/>
          </a:xfrm>
        </p:grpSpPr>
        <p:sp>
          <p:nvSpPr>
            <p:cNvPr id="449" name="Google Shape;449;p13"/>
            <p:cNvSpPr/>
            <p:nvPr/>
          </p:nvSpPr>
          <p:spPr>
            <a:xfrm>
              <a:off x="772200" y="1973160"/>
              <a:ext cx="1891800" cy="113472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rgbClr val="FFFFFF"/>
                  </a:solidFill>
                  <a:latin typeface="Calibri"/>
                  <a:ea typeface="Calibri"/>
                  <a:cs typeface="Calibri"/>
                  <a:sym typeface="Calibri"/>
                </a:rPr>
                <a:t>Projet Educatif Du Territoire (coéducation et continuité crèche-école)</a:t>
              </a:r>
              <a:endParaRPr sz="1100" b="0" i="0" u="none" strike="noStrike" cap="none">
                <a:solidFill>
                  <a:schemeClr val="dk1"/>
                </a:solidFill>
                <a:latin typeface="Arial"/>
                <a:ea typeface="Arial"/>
                <a:cs typeface="Arial"/>
                <a:sym typeface="Arial"/>
              </a:endParaRPr>
            </a:p>
          </p:txBody>
        </p:sp>
        <p:sp>
          <p:nvSpPr>
            <p:cNvPr id="450" name="Google Shape;450;p13"/>
            <p:cNvSpPr/>
            <p:nvPr/>
          </p:nvSpPr>
          <p:spPr>
            <a:xfrm>
              <a:off x="2854080" y="1973160"/>
              <a:ext cx="1891800" cy="113472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fr-FR" sz="1100">
                  <a:solidFill>
                    <a:srgbClr val="FFFFFF"/>
                  </a:solidFill>
                  <a:latin typeface="Calibri"/>
                  <a:ea typeface="Calibri"/>
                  <a:cs typeface="Calibri"/>
                  <a:sym typeface="Calibri"/>
                </a:rPr>
                <a:t>Rencontres partenariales d’arrondissements :</a:t>
              </a:r>
              <a:endParaRPr sz="1100">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100"/>
                <a:buFont typeface="Arial"/>
                <a:buNone/>
              </a:pPr>
              <a:r>
                <a:rPr lang="fr-FR" sz="1100">
                  <a:solidFill>
                    <a:srgbClr val="FFFFFF"/>
                  </a:solidFill>
                  <a:latin typeface="Calibri"/>
                  <a:ea typeface="Calibri"/>
                  <a:cs typeface="Calibri"/>
                  <a:sym typeface="Calibri"/>
                </a:rPr>
                <a:t>Semaine de la Parentalité </a:t>
              </a:r>
              <a:endParaRPr sz="110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100"/>
                <a:buFont typeface="Arial"/>
                <a:buNone/>
              </a:pPr>
              <a:r>
                <a:rPr lang="fr-FR" sz="1100">
                  <a:solidFill>
                    <a:srgbClr val="FFFFFF"/>
                  </a:solidFill>
                  <a:latin typeface="Calibri"/>
                  <a:ea typeface="Calibri"/>
                  <a:cs typeface="Calibri"/>
                  <a:sym typeface="Calibri"/>
                </a:rPr>
                <a:t> projet de jardin pedagogique avec la Mairie du 4e</a:t>
              </a:r>
              <a:endParaRPr sz="1100">
                <a:solidFill>
                  <a:srgbClr val="FFFFFF"/>
                </a:solidFill>
                <a:latin typeface="Calibri"/>
                <a:ea typeface="Calibri"/>
                <a:cs typeface="Calibri"/>
                <a:sym typeface="Calibri"/>
              </a:endParaRPr>
            </a:p>
          </p:txBody>
        </p:sp>
        <p:sp>
          <p:nvSpPr>
            <p:cNvPr id="451" name="Google Shape;451;p13"/>
            <p:cNvSpPr/>
            <p:nvPr/>
          </p:nvSpPr>
          <p:spPr>
            <a:xfrm>
              <a:off x="4935600" y="1973160"/>
              <a:ext cx="1891800" cy="113472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fr-FR" sz="1100">
                  <a:solidFill>
                    <a:srgbClr val="FFFFFF"/>
                  </a:solidFill>
                  <a:latin typeface="Calibri"/>
                  <a:ea typeface="Calibri"/>
                  <a:cs typeface="Calibri"/>
                  <a:sym typeface="Calibri"/>
                </a:rPr>
                <a:t>      </a:t>
              </a:r>
              <a:r>
                <a:rPr lang="fr-FR" sz="1100" b="0" i="0" u="none" strike="noStrike" cap="none">
                  <a:solidFill>
                    <a:srgbClr val="FFFFFF"/>
                  </a:solidFill>
                  <a:latin typeface="Calibri"/>
                  <a:ea typeface="Calibri"/>
                  <a:cs typeface="Calibri"/>
                  <a:sym typeface="Calibri"/>
                </a:rPr>
                <a:t>Métropole </a:t>
              </a:r>
              <a:endParaRPr sz="1100" b="0" i="0" u="none" strike="noStrike" cap="none">
                <a:solidFill>
                  <a:schemeClr val="dk1"/>
                </a:solidFill>
                <a:latin typeface="Arial"/>
                <a:ea typeface="Arial"/>
                <a:cs typeface="Arial"/>
                <a:sym typeface="Arial"/>
              </a:endParaRPr>
            </a:p>
            <a:p>
              <a:pPr marL="0" marR="0" lvl="0" indent="0" algn="ctr" rtl="0">
                <a:lnSpc>
                  <a:spcPct val="90000"/>
                </a:lnSpc>
                <a:spcBef>
                  <a:spcPts val="386"/>
                </a:spcBef>
                <a:spcAft>
                  <a:spcPts val="0"/>
                </a:spcAft>
                <a:buClr>
                  <a:srgbClr val="000000"/>
                </a:buClr>
                <a:buSzPts val="1100"/>
                <a:buFont typeface="Arial"/>
                <a:buNone/>
              </a:pPr>
              <a:r>
                <a:rPr lang="fr-FR" sz="1100" b="0" i="0" u="none" strike="noStrike" cap="none">
                  <a:solidFill>
                    <a:srgbClr val="FFFFFF"/>
                  </a:solidFill>
                  <a:latin typeface="Calibri"/>
                  <a:ea typeface="Calibri"/>
                  <a:cs typeface="Calibri"/>
                  <a:sym typeface="Calibri"/>
                </a:rPr>
                <a:t>Rencontre crèches et PMI </a:t>
              </a:r>
              <a:endParaRPr sz="1100" b="0" i="0" u="none" strike="noStrike" cap="none">
                <a:solidFill>
                  <a:srgbClr val="FFFFFF"/>
                </a:solidFill>
                <a:latin typeface="Calibri"/>
                <a:ea typeface="Calibri"/>
                <a:cs typeface="Calibri"/>
                <a:sym typeface="Calibri"/>
              </a:endParaRPr>
            </a:p>
            <a:p>
              <a:pPr marL="0" marR="0" lvl="0" indent="0" algn="l" rtl="0">
                <a:lnSpc>
                  <a:spcPct val="90000"/>
                </a:lnSpc>
                <a:spcBef>
                  <a:spcPts val="386"/>
                </a:spcBef>
                <a:spcAft>
                  <a:spcPts val="0"/>
                </a:spcAft>
                <a:buClr>
                  <a:srgbClr val="000000"/>
                </a:buClr>
                <a:buSzPts val="1100"/>
                <a:buFont typeface="Arial"/>
                <a:buNone/>
              </a:pPr>
              <a:r>
                <a:rPr lang="fr-FR" sz="1100">
                  <a:solidFill>
                    <a:srgbClr val="FFFFFF"/>
                  </a:solidFill>
                  <a:latin typeface="Calibri"/>
                  <a:ea typeface="Calibri"/>
                  <a:cs typeface="Calibri"/>
                  <a:sym typeface="Calibri"/>
                </a:rPr>
                <a:t>      Partenaires spécialisés :                CMP, CAMSP</a:t>
              </a:r>
              <a:endParaRPr sz="1100">
                <a:solidFill>
                  <a:srgbClr val="FFFFFF"/>
                </a:solidFill>
                <a:latin typeface="Calibri"/>
                <a:ea typeface="Calibri"/>
                <a:cs typeface="Calibri"/>
                <a:sym typeface="Calibri"/>
              </a:endParaRPr>
            </a:p>
            <a:p>
              <a:pPr marL="0" marR="0" lvl="0" indent="0" algn="ctr" rtl="0">
                <a:lnSpc>
                  <a:spcPct val="90000"/>
                </a:lnSpc>
                <a:spcBef>
                  <a:spcPts val="386"/>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452" name="Google Shape;452;p13"/>
            <p:cNvSpPr/>
            <p:nvPr/>
          </p:nvSpPr>
          <p:spPr>
            <a:xfrm>
              <a:off x="7017480" y="1973160"/>
              <a:ext cx="1891800" cy="113472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lvl="0" indent="0" algn="l" rtl="0">
                <a:lnSpc>
                  <a:spcPct val="90000"/>
                </a:lnSpc>
                <a:spcBef>
                  <a:spcPts val="386"/>
                </a:spcBef>
                <a:spcAft>
                  <a:spcPts val="0"/>
                </a:spcAft>
                <a:buClr>
                  <a:schemeClr val="dk1"/>
                </a:buClr>
                <a:buSzPts val="1100"/>
                <a:buFont typeface="Arial"/>
                <a:buNone/>
              </a:pPr>
              <a:r>
                <a:rPr lang="fr-FR" sz="1100" dirty="0" err="1">
                  <a:solidFill>
                    <a:schemeClr val="lt1"/>
                  </a:solidFill>
                  <a:latin typeface="Calibri"/>
                  <a:ea typeface="Calibri"/>
                  <a:cs typeface="Calibri"/>
                  <a:sym typeface="Calibri"/>
                </a:rPr>
                <a:t>lURIOPPS</a:t>
              </a:r>
              <a:r>
                <a:rPr lang="fr-FR" sz="1100" dirty="0">
                  <a:solidFill>
                    <a:schemeClr val="lt1"/>
                  </a:solidFill>
                  <a:latin typeface="Calibri"/>
                  <a:ea typeface="Calibri"/>
                  <a:cs typeface="Calibri"/>
                  <a:sym typeface="Calibri"/>
                </a:rPr>
                <a:t> et participations aux commissions du groupe Petite Enfance  départemental</a:t>
              </a:r>
              <a:endParaRPr sz="1100" b="0" i="0" u="none" strike="noStrike" cap="none" dirty="0">
                <a:solidFill>
                  <a:schemeClr val="dk1"/>
                </a:solidFill>
                <a:latin typeface="Arial"/>
                <a:ea typeface="Arial"/>
                <a:cs typeface="Arial"/>
                <a:sym typeface="Arial"/>
              </a:endParaRPr>
            </a:p>
          </p:txBody>
        </p:sp>
        <p:sp>
          <p:nvSpPr>
            <p:cNvPr id="453" name="Google Shape;453;p13"/>
            <p:cNvSpPr/>
            <p:nvPr/>
          </p:nvSpPr>
          <p:spPr>
            <a:xfrm>
              <a:off x="772200" y="3297960"/>
              <a:ext cx="1891800" cy="113472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rgbClr val="FFFFFF"/>
                  </a:solidFill>
                  <a:latin typeface="Calibri"/>
                  <a:ea typeface="Calibri"/>
                  <a:cs typeface="Calibri"/>
                  <a:sym typeface="Calibri"/>
                </a:rPr>
                <a:t>Réseau enfance et différence</a:t>
              </a:r>
              <a:endParaRPr sz="1100" b="0" i="0" u="none" strike="noStrike" cap="none">
                <a:solidFill>
                  <a:schemeClr val="dk1"/>
                </a:solidFill>
                <a:latin typeface="Arial"/>
                <a:ea typeface="Arial"/>
                <a:cs typeface="Arial"/>
                <a:sym typeface="Arial"/>
              </a:endParaRPr>
            </a:p>
          </p:txBody>
        </p:sp>
        <p:sp>
          <p:nvSpPr>
            <p:cNvPr id="454" name="Google Shape;454;p13"/>
            <p:cNvSpPr/>
            <p:nvPr/>
          </p:nvSpPr>
          <p:spPr>
            <a:xfrm>
              <a:off x="2854080" y="3297960"/>
              <a:ext cx="45719" cy="45719"/>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dirty="0">
                  <a:solidFill>
                    <a:srgbClr val="FFFFFF"/>
                  </a:solidFill>
                  <a:latin typeface="Calibri"/>
                  <a:ea typeface="Calibri"/>
                  <a:cs typeface="Calibri"/>
                  <a:sym typeface="Calibri"/>
                </a:rPr>
                <a:t>Des </a:t>
              </a:r>
              <a:r>
                <a:rPr lang="fr-FR" sz="1100" dirty="0">
                  <a:solidFill>
                    <a:srgbClr val="FFFFFF"/>
                  </a:solidFill>
                  <a:latin typeface="Calibri"/>
                  <a:ea typeface="Calibri"/>
                  <a:cs typeface="Calibri"/>
                  <a:sym typeface="Calibri"/>
                </a:rPr>
                <a:t>professionnelles </a:t>
              </a:r>
              <a:r>
                <a:rPr lang="fr-FR" sz="1100" b="0" i="0" u="none" strike="noStrike" cap="none" dirty="0">
                  <a:solidFill>
                    <a:srgbClr val="FFFFFF"/>
                  </a:solidFill>
                  <a:latin typeface="Calibri"/>
                  <a:ea typeface="Calibri"/>
                  <a:cs typeface="Calibri"/>
                  <a:sym typeface="Calibri"/>
                </a:rPr>
                <a:t>accueillantes  sur le Lieu d’Accueil Enfants Parents (LAEP)</a:t>
              </a:r>
              <a:endParaRPr sz="1100" b="0" i="0" u="none" strike="noStrike" cap="none" dirty="0">
                <a:solidFill>
                  <a:schemeClr val="dk1"/>
                </a:solidFill>
                <a:latin typeface="Arial"/>
                <a:ea typeface="Arial"/>
                <a:cs typeface="Arial"/>
                <a:sym typeface="Arial"/>
              </a:endParaRPr>
            </a:p>
          </p:txBody>
        </p:sp>
        <p:sp>
          <p:nvSpPr>
            <p:cNvPr id="455" name="Google Shape;455;p13"/>
            <p:cNvSpPr/>
            <p:nvPr/>
          </p:nvSpPr>
          <p:spPr>
            <a:xfrm>
              <a:off x="4935600" y="3429000"/>
              <a:ext cx="1891800" cy="100368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dirty="0">
                  <a:solidFill>
                    <a:schemeClr val="bg1"/>
                  </a:solidFill>
                  <a:latin typeface="Arial"/>
                  <a:ea typeface="Arial"/>
                  <a:cs typeface="Arial"/>
                  <a:sym typeface="Arial"/>
                </a:rPr>
                <a:t>Commission Soins Précoces 1</a:t>
              </a:r>
              <a:r>
                <a:rPr lang="fr-FR" sz="1100" b="0" i="0" u="none" strike="noStrike" cap="none" baseline="30000" dirty="0">
                  <a:solidFill>
                    <a:schemeClr val="bg1"/>
                  </a:solidFill>
                  <a:latin typeface="Arial"/>
                  <a:ea typeface="Arial"/>
                  <a:cs typeface="Arial"/>
                  <a:sym typeface="Arial"/>
                </a:rPr>
                <a:t>er</a:t>
              </a:r>
              <a:r>
                <a:rPr lang="fr-FR" sz="1100" b="0" i="0" u="none" strike="noStrike" cap="none" dirty="0">
                  <a:solidFill>
                    <a:schemeClr val="bg1"/>
                  </a:solidFill>
                  <a:latin typeface="Arial"/>
                  <a:ea typeface="Arial"/>
                  <a:cs typeface="Arial"/>
                  <a:sym typeface="Arial"/>
                </a:rPr>
                <a:t> et 4</a:t>
              </a:r>
              <a:r>
                <a:rPr lang="fr-FR" sz="1100" b="0" i="0" u="none" strike="noStrike" cap="none" baseline="30000" dirty="0">
                  <a:solidFill>
                    <a:schemeClr val="bg1"/>
                  </a:solidFill>
                  <a:latin typeface="Arial"/>
                  <a:ea typeface="Arial"/>
                  <a:cs typeface="Arial"/>
                  <a:sym typeface="Arial"/>
                </a:rPr>
                <a:t>ème</a:t>
              </a:r>
              <a:r>
                <a:rPr lang="fr-FR" sz="1100" b="0" i="0" u="none" strike="noStrike" cap="none" dirty="0">
                  <a:solidFill>
                    <a:schemeClr val="bg1"/>
                  </a:solidFill>
                  <a:latin typeface="Arial"/>
                  <a:ea typeface="Arial"/>
                  <a:cs typeface="Arial"/>
                  <a:sym typeface="Arial"/>
                </a:rPr>
                <a:t> </a:t>
              </a:r>
            </a:p>
            <a:p>
              <a:pPr marL="0" marR="0" lvl="0" indent="0" algn="ctr" rtl="0">
                <a:lnSpc>
                  <a:spcPct val="90000"/>
                </a:lnSpc>
                <a:spcBef>
                  <a:spcPts val="0"/>
                </a:spcBef>
                <a:spcAft>
                  <a:spcPts val="0"/>
                </a:spcAft>
                <a:buClr>
                  <a:srgbClr val="000000"/>
                </a:buClr>
                <a:buSzPts val="1100"/>
                <a:buFont typeface="Arial"/>
                <a:buNone/>
              </a:pPr>
              <a:r>
                <a:rPr lang="fr-FR" sz="1100" dirty="0">
                  <a:solidFill>
                    <a:schemeClr val="bg1"/>
                  </a:solidFill>
                </a:rPr>
                <a:t>Réseau Santé Mentale</a:t>
              </a:r>
              <a:endParaRPr sz="1100" b="0" i="0" u="none" strike="noStrike" cap="none" dirty="0">
                <a:solidFill>
                  <a:schemeClr val="bg1"/>
                </a:solidFill>
                <a:latin typeface="Arial"/>
                <a:ea typeface="Arial"/>
                <a:cs typeface="Arial"/>
                <a:sym typeface="Arial"/>
              </a:endParaRPr>
            </a:p>
          </p:txBody>
        </p:sp>
        <p:sp>
          <p:nvSpPr>
            <p:cNvPr id="456" name="Google Shape;456;p13"/>
            <p:cNvSpPr/>
            <p:nvPr/>
          </p:nvSpPr>
          <p:spPr>
            <a:xfrm>
              <a:off x="6966000" y="4615200"/>
              <a:ext cx="1891800" cy="113472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dirty="0">
                  <a:solidFill>
                    <a:srgbClr val="FFFFFF"/>
                  </a:solidFill>
                  <a:latin typeface="Calibri"/>
                  <a:ea typeface="Calibri"/>
                  <a:cs typeface="Calibri"/>
                  <a:sym typeface="Calibri"/>
                </a:rPr>
                <a:t>Les acteurs de quartier: Ecoles maternelles, Ludothèque, Bibliothèques, </a:t>
              </a:r>
              <a:r>
                <a:rPr lang="fr-FR" sz="1100" b="0" i="0" u="none" strike="noStrike" cap="none" dirty="0" err="1">
                  <a:solidFill>
                    <a:srgbClr val="FFFFFF"/>
                  </a:solidFill>
                  <a:latin typeface="Calibri"/>
                  <a:ea typeface="Calibri"/>
                  <a:cs typeface="Calibri"/>
                  <a:sym typeface="Calibri"/>
                </a:rPr>
                <a:t>Cinémioches</a:t>
              </a:r>
              <a:r>
                <a:rPr lang="fr-FR" sz="1100" b="0" i="0" u="none" strike="noStrike" cap="none" dirty="0">
                  <a:solidFill>
                    <a:srgbClr val="FFFFFF"/>
                  </a:solidFill>
                  <a:latin typeface="Calibri"/>
                  <a:ea typeface="Calibri"/>
                  <a:cs typeface="Calibri"/>
                  <a:sym typeface="Calibri"/>
                </a:rPr>
                <a:t>…….</a:t>
              </a:r>
              <a:endParaRPr sz="1100" b="0" i="0" u="none" strike="noStrike" cap="none"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457" name="Google Shape;457;p13"/>
            <p:cNvSpPr/>
            <p:nvPr/>
          </p:nvSpPr>
          <p:spPr>
            <a:xfrm>
              <a:off x="772200" y="4622400"/>
              <a:ext cx="1891800" cy="113472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rgbClr val="FFFFFF"/>
                  </a:solidFill>
                  <a:latin typeface="Calibri"/>
                  <a:ea typeface="Calibri"/>
                  <a:cs typeface="Calibri"/>
                  <a:sym typeface="Calibri"/>
                </a:rPr>
                <a:t>L’ACEPP Rhône, accompagnant le réseau des crèches parentales et associatives </a:t>
              </a:r>
              <a:endParaRPr sz="1100" b="0" i="0" u="none" strike="noStrike" cap="none">
                <a:solidFill>
                  <a:schemeClr val="dk1"/>
                </a:solidFill>
                <a:latin typeface="Arial"/>
                <a:ea typeface="Arial"/>
                <a:cs typeface="Arial"/>
                <a:sym typeface="Arial"/>
              </a:endParaRPr>
            </a:p>
          </p:txBody>
        </p:sp>
        <p:sp>
          <p:nvSpPr>
            <p:cNvPr id="458" name="Google Shape;458;p13"/>
            <p:cNvSpPr/>
            <p:nvPr/>
          </p:nvSpPr>
          <p:spPr>
            <a:xfrm>
              <a:off x="2854080" y="4622400"/>
              <a:ext cx="1891800" cy="113472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dirty="0">
                  <a:solidFill>
                    <a:srgbClr val="FFFFFF"/>
                  </a:solidFill>
                  <a:latin typeface="Calibri"/>
                  <a:ea typeface="Calibri"/>
                  <a:cs typeface="Calibri"/>
                  <a:sym typeface="Calibri"/>
                </a:rPr>
                <a:t>La FEHAP : </a:t>
              </a:r>
              <a:endParaRPr sz="1100" b="0" i="0" u="none" strike="noStrike" cap="none" dirty="0">
                <a:solidFill>
                  <a:schemeClr val="dk1"/>
                </a:solidFill>
                <a:latin typeface="Arial"/>
                <a:ea typeface="Arial"/>
                <a:cs typeface="Arial"/>
                <a:sym typeface="Arial"/>
              </a:endParaRPr>
            </a:p>
            <a:p>
              <a:pPr marL="0" marR="0" lvl="0" indent="0" algn="ctr" rtl="0">
                <a:lnSpc>
                  <a:spcPct val="90000"/>
                </a:lnSpc>
                <a:spcBef>
                  <a:spcPts val="386"/>
                </a:spcBef>
                <a:spcAft>
                  <a:spcPts val="0"/>
                </a:spcAft>
                <a:buClr>
                  <a:srgbClr val="000000"/>
                </a:buClr>
                <a:buSzPts val="1100"/>
                <a:buFont typeface="Arial"/>
                <a:buNone/>
              </a:pPr>
              <a:r>
                <a:rPr lang="fr-FR" sz="1100" b="0" i="0" u="none" strike="noStrike" cap="none" dirty="0">
                  <a:solidFill>
                    <a:srgbClr val="FFFFFF"/>
                  </a:solidFill>
                  <a:latin typeface="Calibri"/>
                  <a:ea typeface="Calibri"/>
                  <a:cs typeface="Calibri"/>
                  <a:sym typeface="Calibri"/>
                </a:rPr>
                <a:t> </a:t>
              </a:r>
              <a:r>
                <a:rPr lang="fr-FR" sz="1100" dirty="0">
                  <a:solidFill>
                    <a:srgbClr val="FFFFFF"/>
                  </a:solidFill>
                  <a:latin typeface="Calibri"/>
                  <a:ea typeface="Calibri"/>
                  <a:cs typeface="Calibri"/>
                  <a:sym typeface="Calibri"/>
                </a:rPr>
                <a:t>P</a:t>
              </a:r>
              <a:r>
                <a:rPr lang="fr-FR" sz="1100" b="0" i="0" u="none" strike="noStrike" cap="none" dirty="0">
                  <a:solidFill>
                    <a:srgbClr val="FFFFFF"/>
                  </a:solidFill>
                  <a:latin typeface="Calibri"/>
                  <a:ea typeface="Calibri"/>
                  <a:cs typeface="Calibri"/>
                  <a:sym typeface="Calibri"/>
                </a:rPr>
                <a:t>articipation aux rencontres </a:t>
              </a:r>
              <a:r>
                <a:rPr lang="fr-FR" sz="1100" b="0" i="0" u="none" strike="noStrike" cap="none" dirty="0" err="1">
                  <a:solidFill>
                    <a:srgbClr val="FFFFFF"/>
                  </a:solidFill>
                  <a:latin typeface="Calibri"/>
                  <a:ea typeface="Calibri"/>
                  <a:cs typeface="Calibri"/>
                  <a:sym typeface="Calibri"/>
                </a:rPr>
                <a:t>bi-mensuelles</a:t>
              </a:r>
              <a:r>
                <a:rPr lang="fr-FR" sz="1100" b="0" i="0" u="none" strike="noStrike" cap="none" dirty="0">
                  <a:solidFill>
                    <a:srgbClr val="FFFFFF"/>
                  </a:solidFill>
                  <a:latin typeface="Calibri"/>
                  <a:ea typeface="Calibri"/>
                  <a:cs typeface="Calibri"/>
                  <a:sym typeface="Calibri"/>
                </a:rPr>
                <a:t> du  groupe Petite Enfance à Paris, autres associations du territoire National adhérentes à la Convention Collective 51</a:t>
              </a:r>
              <a:endParaRPr sz="1100" b="0" i="0" u="none" strike="noStrike" cap="none" dirty="0">
                <a:solidFill>
                  <a:schemeClr val="dk1"/>
                </a:solidFill>
                <a:latin typeface="Arial"/>
                <a:ea typeface="Arial"/>
                <a:cs typeface="Arial"/>
                <a:sym typeface="Arial"/>
              </a:endParaRPr>
            </a:p>
          </p:txBody>
        </p:sp>
        <p:sp>
          <p:nvSpPr>
            <p:cNvPr id="459" name="Google Shape;459;p13"/>
            <p:cNvSpPr/>
            <p:nvPr/>
          </p:nvSpPr>
          <p:spPr>
            <a:xfrm>
              <a:off x="4935600" y="4622400"/>
              <a:ext cx="1891800" cy="113472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dirty="0">
                  <a:solidFill>
                    <a:srgbClr val="FFFFFF"/>
                  </a:solidFill>
                  <a:latin typeface="Calibri"/>
                  <a:ea typeface="Calibri"/>
                  <a:cs typeface="Calibri"/>
                  <a:sym typeface="Calibri"/>
                </a:rPr>
                <a:t>Partenariat avec le CHRS </a:t>
              </a:r>
              <a:r>
                <a:rPr lang="fr-FR" sz="1100" dirty="0">
                  <a:solidFill>
                    <a:srgbClr val="FFFFFF"/>
                  </a:solidFill>
                  <a:latin typeface="Calibri"/>
                  <a:ea typeface="Calibri"/>
                  <a:cs typeface="Calibri"/>
                  <a:sym typeface="Calibri"/>
                </a:rPr>
                <a:t> (mis en </a:t>
              </a:r>
              <a:r>
                <a:rPr lang="fr-FR" sz="1100" dirty="0" err="1">
                  <a:solidFill>
                    <a:srgbClr val="FFFFFF"/>
                  </a:solidFill>
                  <a:latin typeface="Calibri"/>
                  <a:ea typeface="Calibri"/>
                  <a:cs typeface="Calibri"/>
                  <a:sym typeface="Calibri"/>
                </a:rPr>
                <a:t>sommel</a:t>
              </a:r>
              <a:r>
                <a:rPr lang="fr-FR" sz="1100" dirty="0">
                  <a:solidFill>
                    <a:srgbClr val="FFFFFF"/>
                  </a:solidFill>
                  <a:latin typeface="Calibri"/>
                  <a:ea typeface="Calibri"/>
                  <a:cs typeface="Calibri"/>
                  <a:sym typeface="Calibri"/>
                </a:rPr>
                <a:t> en 2026 pour cause de travaux dans les locaux du 1</a:t>
              </a:r>
              <a:r>
                <a:rPr lang="fr-FR" sz="1100" baseline="30000" dirty="0">
                  <a:solidFill>
                    <a:srgbClr val="FFFFFF"/>
                  </a:solidFill>
                  <a:latin typeface="Calibri"/>
                  <a:ea typeface="Calibri"/>
                  <a:cs typeface="Calibri"/>
                  <a:sym typeface="Calibri"/>
                </a:rPr>
                <a:t>er</a:t>
              </a:r>
              <a:r>
                <a:rPr lang="fr-FR" sz="1100" dirty="0">
                  <a:solidFill>
                    <a:srgbClr val="FFFFFF"/>
                  </a:solidFill>
                  <a:latin typeface="Calibri"/>
                  <a:ea typeface="Calibri"/>
                  <a:cs typeface="Calibri"/>
                  <a:sym typeface="Calibri"/>
                </a:rPr>
                <a:t>, continuité d’accueil de certaines familles )</a:t>
              </a:r>
              <a:endParaRPr sz="1100" b="0" i="0" u="none" strike="noStrike" cap="none" dirty="0">
                <a:solidFill>
                  <a:schemeClr val="dk1"/>
                </a:solidFill>
                <a:latin typeface="Arial"/>
                <a:ea typeface="Arial"/>
                <a:cs typeface="Arial"/>
                <a:sym typeface="Arial"/>
              </a:endParaRPr>
            </a:p>
          </p:txBody>
        </p:sp>
        <p:sp>
          <p:nvSpPr>
            <p:cNvPr id="460" name="Google Shape;460;p13"/>
            <p:cNvSpPr/>
            <p:nvPr/>
          </p:nvSpPr>
          <p:spPr>
            <a:xfrm>
              <a:off x="7004520" y="3296160"/>
              <a:ext cx="1891800" cy="1134720"/>
            </a:xfrm>
            <a:prstGeom prst="rect">
              <a:avLst/>
            </a:prstGeom>
            <a:solidFill>
              <a:srgbClr val="FDB811"/>
            </a:solidFill>
            <a:ln w="25400" cap="flat" cmpd="sng">
              <a:solidFill>
                <a:schemeClr val="lt1"/>
              </a:solidFill>
              <a:prstDash val="solid"/>
              <a:round/>
              <a:headEnd type="none" w="sm" len="sm"/>
              <a:tailEnd type="none" w="sm" len="sm"/>
            </a:ln>
          </p:spPr>
          <p:txBody>
            <a:bodyPr spcFirstLastPara="1" wrap="square" lIns="41750" tIns="41750" rIns="41750" bIns="417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dirty="0">
                  <a:solidFill>
                    <a:srgbClr val="FFFFFF"/>
                  </a:solidFill>
                  <a:latin typeface="Calibri"/>
                  <a:ea typeface="Calibri"/>
                  <a:cs typeface="Calibri"/>
                  <a:sym typeface="Calibri"/>
                </a:rPr>
                <a:t>Ville de Lyon : commissions d’admission de la ville et participation à la réflexion autour du Projet Social </a:t>
              </a:r>
              <a:r>
                <a:rPr lang="fr-FR" sz="1100" b="0" i="0" u="none" strike="noStrike" cap="none" dirty="0" err="1">
                  <a:solidFill>
                    <a:srgbClr val="FFFFFF"/>
                  </a:solidFill>
                  <a:latin typeface="Calibri"/>
                  <a:ea typeface="Calibri"/>
                  <a:cs typeface="Calibri"/>
                  <a:sym typeface="Calibri"/>
                </a:rPr>
                <a:t>etde</a:t>
              </a:r>
              <a:r>
                <a:rPr lang="fr-FR" sz="1100" b="0" i="0" u="none" strike="noStrike" cap="none" dirty="0">
                  <a:solidFill>
                    <a:srgbClr val="FFFFFF"/>
                  </a:solidFill>
                  <a:latin typeface="Calibri"/>
                  <a:ea typeface="Calibri"/>
                  <a:cs typeface="Calibri"/>
                  <a:sym typeface="Calibri"/>
                </a:rPr>
                <a:t> Transition Ecologique </a:t>
              </a:r>
              <a:endParaRPr sz="1100" b="0" i="0" u="none" strike="noStrike" cap="none" dirty="0">
                <a:solidFill>
                  <a:schemeClr val="dk1"/>
                </a:solidFill>
                <a:latin typeface="Arial"/>
                <a:ea typeface="Arial"/>
                <a:cs typeface="Arial"/>
                <a:sym typeface="Arial"/>
              </a:endParaRPr>
            </a:p>
          </p:txBody>
        </p:sp>
      </p:grpSp>
      <p:sp>
        <p:nvSpPr>
          <p:cNvPr id="461" name="Google Shape;461;p13"/>
          <p:cNvSpPr/>
          <p:nvPr/>
        </p:nvSpPr>
        <p:spPr>
          <a:xfrm>
            <a:off x="1184760" y="5963040"/>
            <a:ext cx="6567480" cy="272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3" name="ZoneTexte 2">
            <a:extLst>
              <a:ext uri="{FF2B5EF4-FFF2-40B4-BE49-F238E27FC236}">
                <a16:creationId xmlns:a16="http://schemas.microsoft.com/office/drawing/2014/main" id="{928317D6-D21B-825B-8DD5-950DBAF369C8}"/>
              </a:ext>
            </a:extLst>
          </p:cNvPr>
          <p:cNvSpPr txBox="1"/>
          <p:nvPr/>
        </p:nvSpPr>
        <p:spPr>
          <a:xfrm>
            <a:off x="2286000" y="3177140"/>
            <a:ext cx="4572000" cy="307777"/>
          </a:xfrm>
          <a:prstGeom prst="rect">
            <a:avLst/>
          </a:prstGeom>
          <a:noFill/>
        </p:spPr>
        <p:txBody>
          <a:bodyPr wrap="square">
            <a:spAutoFit/>
          </a:bodyPr>
          <a:lstStyle/>
          <a:p>
            <a:r>
              <a:rPr lang="fr-FR" sz="1400" b="0" i="0" u="none" strike="noStrike" cap="none" dirty="0">
                <a:solidFill>
                  <a:srgbClr val="FFFFFF"/>
                </a:solidFill>
                <a:latin typeface="Calibri"/>
                <a:ea typeface="Calibri"/>
                <a:cs typeface="Calibri"/>
                <a:sym typeface="Calibri"/>
              </a:rPr>
              <a:t>l’EHPAD La Colline de la S</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4"/>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Implication des parents dans la vie de la crèche</a:t>
            </a:r>
            <a:endParaRPr sz="2200" b="0" i="0" u="none" strike="noStrike" cap="none">
              <a:solidFill>
                <a:schemeClr val="dk1"/>
              </a:solidFill>
              <a:latin typeface="Arial"/>
              <a:ea typeface="Arial"/>
              <a:cs typeface="Arial"/>
              <a:sym typeface="Arial"/>
            </a:endParaRPr>
          </a:p>
        </p:txBody>
      </p:sp>
      <p:sp>
        <p:nvSpPr>
          <p:cNvPr id="467" name="Google Shape;467;p14"/>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Arial"/>
                <a:ea typeface="Arial"/>
                <a:cs typeface="Arial"/>
                <a:sym typeface="Arial"/>
              </a:rPr>
              <a:t>6/06/2026</a:t>
            </a:r>
            <a:endParaRPr lang="fr-FR" sz="1400" b="0" i="0" u="none" strike="noStrike" cap="none" dirty="0">
              <a:solidFill>
                <a:srgbClr val="000000"/>
              </a:solidFill>
              <a:latin typeface="Arial"/>
              <a:ea typeface="Arial"/>
              <a:cs typeface="Arial"/>
              <a:sym typeface="Arial"/>
            </a:endParaRPr>
          </a:p>
        </p:txBody>
      </p:sp>
      <p:sp>
        <p:nvSpPr>
          <p:cNvPr id="468" name="Google Shape;468;p14"/>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469" name="Google Shape;469;p14"/>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15</a:t>
            </a:fld>
            <a:endParaRPr sz="1100" b="0" i="0" u="none" strike="noStrike" cap="none">
              <a:solidFill>
                <a:schemeClr val="dk1"/>
              </a:solidFill>
              <a:latin typeface="Arial"/>
              <a:ea typeface="Arial"/>
              <a:cs typeface="Arial"/>
              <a:sym typeface="Arial"/>
            </a:endParaRPr>
          </a:p>
        </p:txBody>
      </p:sp>
      <p:sp>
        <p:nvSpPr>
          <p:cNvPr id="470" name="Google Shape;470;p14"/>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La vie associative </a:t>
            </a:r>
            <a:endParaRPr sz="1400" b="0" i="0" u="none" strike="noStrike" cap="none">
              <a:solidFill>
                <a:schemeClr val="dk1"/>
              </a:solidFill>
              <a:latin typeface="Arial"/>
              <a:ea typeface="Arial"/>
              <a:cs typeface="Arial"/>
              <a:sym typeface="Arial"/>
            </a:endParaRPr>
          </a:p>
        </p:txBody>
      </p:sp>
      <p:sp>
        <p:nvSpPr>
          <p:cNvPr id="471" name="Google Shape;471;p14"/>
          <p:cNvSpPr/>
          <p:nvPr/>
        </p:nvSpPr>
        <p:spPr>
          <a:xfrm>
            <a:off x="769320" y="1419480"/>
            <a:ext cx="8141760" cy="4891680"/>
          </a:xfrm>
          <a:prstGeom prst="rect">
            <a:avLst/>
          </a:prstGeom>
          <a:noFill/>
          <a:ln>
            <a:noFill/>
          </a:ln>
        </p:spPr>
        <p:txBody>
          <a:bodyPr spcFirstLastPara="1" wrap="square" lIns="90000" tIns="45000" rIns="90000" bIns="45000" anchor="t" anchorCtr="0">
            <a:noAutofit/>
          </a:bodyPr>
          <a:lstStyle/>
          <a:p>
            <a:pPr marL="228600" marR="0" lvl="0" indent="-227879" algn="l" rtl="0">
              <a:lnSpc>
                <a:spcPct val="90000"/>
              </a:lnSpc>
              <a:spcBef>
                <a:spcPts val="0"/>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Des initiatives portées par les professionnels ou les parents permettent à chacun de s'approprier le lieu pour que jaillissent des projets, des liens, des initiatives, etc… Ainsi, tout au long de l'année les parents sont sollicités pour des activités avec leurs enfants au sein de la crèche et sur d'autres lieux (bibliothèque, ludothèque, théâtre, ferme, …)</a:t>
            </a:r>
            <a:endParaRPr sz="14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Ce sont des espaces pour créer des liens entre parents, avec les professionnels, entre enfants qui sont de véritables vecteurs d'insertion dans le quartier. Que ce soit lors des rencontres sans enfant (café des parents, réunions de rentrée, rencontres à thème) ou des moments partagés avec les enfants (activités, fêtes, ...), toutes ces initiatives permettent de créer des liens pour maintenant et pour après.</a:t>
            </a:r>
            <a:endParaRPr sz="14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Les parents peuvent aussi être sollicités ponctuellement pour des petits travaux par exemple ou pour apporter un savoir ou un savoir-faire qui leur est propre pour le mettre au service de l’association. Ils peuvent aussi s’investir plus durablement en menant un projet sur un temps plus long ou en s’impliquant en temps que référent sur un domaine particulier. </a:t>
            </a:r>
            <a:endParaRPr sz="14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Les parents peuvent aussi s’ils le souhaitent, s’investir dans une commission dont la thématique ou le projet est un des objectifs définis par l’association et le conseil d’administration, sans pour autant faire nécessairement partie de ce dernier </a:t>
            </a:r>
            <a:r>
              <a:rPr lang="fr-FR" dirty="0">
                <a:latin typeface="Verdana"/>
                <a:ea typeface="Verdana"/>
                <a:cs typeface="Verdana"/>
                <a:sym typeface="Verdana"/>
              </a:rPr>
              <a:t>(travaux, ressources humaines, fête de la crèche….</a:t>
            </a:r>
            <a:r>
              <a:rPr lang="fr-FR" sz="1400" b="0" i="0" u="none" strike="noStrike" cap="none" dirty="0">
                <a:solidFill>
                  <a:srgbClr val="000000"/>
                </a:solidFill>
                <a:latin typeface="Verdana"/>
                <a:ea typeface="Verdana"/>
                <a:cs typeface="Verdana"/>
                <a:sym typeface="Verdana"/>
              </a:rPr>
              <a:t>.) </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5"/>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Le Conseil d’Administration</a:t>
            </a:r>
            <a:endParaRPr sz="2200" b="0" i="0" u="none" strike="noStrike" cap="none">
              <a:solidFill>
                <a:schemeClr val="dk1"/>
              </a:solidFill>
              <a:latin typeface="Arial"/>
              <a:ea typeface="Arial"/>
              <a:cs typeface="Arial"/>
              <a:sym typeface="Arial"/>
            </a:endParaRPr>
          </a:p>
        </p:txBody>
      </p:sp>
      <p:sp>
        <p:nvSpPr>
          <p:cNvPr id="477" name="Google Shape;477;p15"/>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Verdana"/>
                <a:ea typeface="Verdana"/>
                <a:cs typeface="Arial"/>
                <a:sym typeface="Verdana"/>
              </a:rPr>
              <a:t>6/06/2026</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478" name="Google Shape;478;p15"/>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479" name="Google Shape;479;p15"/>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16</a:t>
            </a:fld>
            <a:endParaRPr sz="1100" b="0" i="0" u="none" strike="noStrike" cap="none">
              <a:solidFill>
                <a:schemeClr val="dk1"/>
              </a:solidFill>
              <a:latin typeface="Arial"/>
              <a:ea typeface="Arial"/>
              <a:cs typeface="Arial"/>
              <a:sym typeface="Arial"/>
            </a:endParaRPr>
          </a:p>
        </p:txBody>
      </p:sp>
      <p:sp>
        <p:nvSpPr>
          <p:cNvPr id="480" name="Google Shape;480;p15"/>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La vie associative </a:t>
            </a:r>
            <a:endParaRPr sz="1400" b="0" i="0" u="none" strike="noStrike" cap="none">
              <a:solidFill>
                <a:schemeClr val="dk1"/>
              </a:solidFill>
              <a:latin typeface="Arial"/>
              <a:ea typeface="Arial"/>
              <a:cs typeface="Arial"/>
              <a:sym typeface="Arial"/>
            </a:endParaRPr>
          </a:p>
        </p:txBody>
      </p:sp>
      <p:sp>
        <p:nvSpPr>
          <p:cNvPr id="481" name="Google Shape;481;p15"/>
          <p:cNvSpPr/>
          <p:nvPr/>
        </p:nvSpPr>
        <p:spPr>
          <a:xfrm>
            <a:off x="769320" y="1419480"/>
            <a:ext cx="8141760" cy="489168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Clr>
                <a:srgbClr val="000000"/>
              </a:buClr>
              <a:buSzPts val="1400"/>
              <a:buFont typeface="Arial"/>
              <a:buNone/>
            </a:pPr>
            <a:r>
              <a:rPr lang="fr-FR" sz="1400" b="0" i="0" u="sng" strike="noStrike" cap="none" dirty="0">
                <a:solidFill>
                  <a:srgbClr val="000000"/>
                </a:solidFill>
                <a:latin typeface="Verdana"/>
                <a:ea typeface="Verdana"/>
                <a:cs typeface="Verdana"/>
                <a:sym typeface="Verdana"/>
              </a:rPr>
              <a:t>Missions du CA : </a:t>
            </a:r>
            <a:endParaRPr sz="14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Responsabilité politique &gt;&gt; organe garant des valeurs et des orientations de l'association, du projet d'établissement (Projet Social, Projets Éducatifs, Projets Pédagogiques, Règlement </a:t>
            </a:r>
            <a:r>
              <a:rPr lang="fr-FR" dirty="0">
                <a:latin typeface="Verdana"/>
                <a:ea typeface="Verdana"/>
                <a:cs typeface="Verdana"/>
                <a:sym typeface="Verdana"/>
              </a:rPr>
              <a:t>de fonctionnement</a:t>
            </a:r>
            <a:r>
              <a:rPr lang="fr-FR" sz="1400" b="0" i="0" u="none" strike="noStrike" cap="none" dirty="0">
                <a:solidFill>
                  <a:srgbClr val="000000"/>
                </a:solidFill>
                <a:latin typeface="Verdana"/>
                <a:ea typeface="Verdana"/>
                <a:cs typeface="Verdana"/>
                <a:sym typeface="Verdana"/>
              </a:rPr>
              <a:t>)</a:t>
            </a:r>
            <a:endParaRPr sz="14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Responsabilité financière &gt;&gt; pérennité  dans la gestion et obligation de « rendre des comptes »</a:t>
            </a:r>
            <a:endParaRPr sz="14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Responsabilité d'employeur &gt;&gt; Convention collective, Mutuelle, Formation …</a:t>
            </a:r>
            <a:endParaRPr sz="14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Responsabilité représentative &gt;&gt; Institutions &amp; Partenaires, vie locale, représentation des parents.</a:t>
            </a:r>
            <a:endParaRPr sz="14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Une partie des responsabilités du CA est déléguée et mise en œuvre par la direction de la crèche, en plus des responsabilités techniques qui incombent à la direction (nous ne sommes pas sur le mode de fonctionnement d'une crèche parentale).</a:t>
            </a:r>
            <a:endParaRPr sz="14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L'objectif pour l’administrateur n’étant pas de tout comprendre (car le monde de la </a:t>
            </a:r>
            <a:r>
              <a:rPr lang="fr-FR" sz="1400" b="0" i="0" u="none" strike="noStrike" cap="none" dirty="0">
                <a:solidFill>
                  <a:schemeClr val="dk1"/>
                </a:solidFill>
                <a:latin typeface="Verdana"/>
                <a:ea typeface="Verdana"/>
                <a:cs typeface="Verdana"/>
                <a:sym typeface="Verdana"/>
              </a:rPr>
              <a:t>Petite Enfance </a:t>
            </a:r>
            <a:r>
              <a:rPr lang="fr-FR" sz="1400" b="0" i="0" u="none" strike="noStrike" cap="none" dirty="0">
                <a:solidFill>
                  <a:srgbClr val="000000"/>
                </a:solidFill>
                <a:latin typeface="Verdana"/>
                <a:ea typeface="Verdana"/>
                <a:cs typeface="Verdana"/>
                <a:sym typeface="Verdana"/>
              </a:rPr>
              <a:t>est vaste), mais bien de mettre sa compétence au service de l'association. Cela peut prendre des formes variées dans l'investissement, mais le nombre va permettre d'ouvrir les débats et d'enrichir les échanges. </a:t>
            </a:r>
            <a:endParaRPr sz="1400" b="0" i="0" u="none" strike="noStrike" cap="none" dirty="0">
              <a:solidFill>
                <a:schemeClr val="dk1"/>
              </a:solidFill>
              <a:latin typeface="Arial"/>
              <a:ea typeface="Arial"/>
              <a:cs typeface="Arial"/>
              <a:sym typeface="Arial"/>
            </a:endParaRPr>
          </a:p>
          <a:p>
            <a:pPr marL="0" marR="0" lvl="0" indent="0" algn="l" rtl="0">
              <a:lnSpc>
                <a:spcPct val="90000"/>
              </a:lnSpc>
              <a:spcBef>
                <a:spcPts val="1001"/>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90000"/>
              </a:lnSpc>
              <a:spcBef>
                <a:spcPts val="1001"/>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6"/>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Le Conseil d’Administration</a:t>
            </a:r>
            <a:endParaRPr sz="2200" b="0" i="0" u="none" strike="noStrike" cap="none">
              <a:solidFill>
                <a:schemeClr val="dk1"/>
              </a:solidFill>
              <a:latin typeface="Arial"/>
              <a:ea typeface="Arial"/>
              <a:cs typeface="Arial"/>
              <a:sym typeface="Arial"/>
            </a:endParaRPr>
          </a:p>
        </p:txBody>
      </p:sp>
      <p:sp>
        <p:nvSpPr>
          <p:cNvPr id="487" name="Google Shape;487;p16"/>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dirty="0">
                <a:solidFill>
                  <a:schemeClr val="dk1"/>
                </a:solidFill>
              </a:rPr>
              <a:t>6/06/2026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488" name="Google Shape;488;p16"/>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a:t>
            </a:r>
            <a:r>
              <a:rPr lang="fr-FR" sz="1100" dirty="0">
                <a:latin typeface="Verdana"/>
                <a:ea typeface="Verdana"/>
                <a:cs typeface="Verdana"/>
                <a:sym typeface="Verdana"/>
              </a:rPr>
              <a:t>5</a:t>
            </a:r>
            <a:endParaRPr sz="1100" b="0" i="0" u="none" strike="noStrike" cap="none" dirty="0">
              <a:solidFill>
                <a:schemeClr val="dk1"/>
              </a:solidFill>
              <a:latin typeface="Arial"/>
              <a:ea typeface="Arial"/>
              <a:cs typeface="Arial"/>
              <a:sym typeface="Arial"/>
            </a:endParaRPr>
          </a:p>
        </p:txBody>
      </p:sp>
      <p:sp>
        <p:nvSpPr>
          <p:cNvPr id="489" name="Google Shape;489;p16"/>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17</a:t>
            </a:fld>
            <a:endParaRPr sz="1100" b="0" i="0" u="none" strike="noStrike" cap="none">
              <a:solidFill>
                <a:schemeClr val="dk1"/>
              </a:solidFill>
              <a:latin typeface="Arial"/>
              <a:ea typeface="Arial"/>
              <a:cs typeface="Arial"/>
              <a:sym typeface="Arial"/>
            </a:endParaRPr>
          </a:p>
        </p:txBody>
      </p:sp>
      <p:sp>
        <p:nvSpPr>
          <p:cNvPr id="490" name="Google Shape;490;p16"/>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La vie associative </a:t>
            </a:r>
            <a:endParaRPr sz="1400" b="0" i="0" u="none" strike="noStrike" cap="none">
              <a:solidFill>
                <a:schemeClr val="dk1"/>
              </a:solidFill>
              <a:latin typeface="Arial"/>
              <a:ea typeface="Arial"/>
              <a:cs typeface="Arial"/>
              <a:sym typeface="Arial"/>
            </a:endParaRPr>
          </a:p>
        </p:txBody>
      </p:sp>
      <p:sp>
        <p:nvSpPr>
          <p:cNvPr id="491" name="Google Shape;491;p16"/>
          <p:cNvSpPr/>
          <p:nvPr/>
        </p:nvSpPr>
        <p:spPr>
          <a:xfrm>
            <a:off x="769325" y="1171525"/>
            <a:ext cx="8141700" cy="523890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Clr>
                <a:srgbClr val="000000"/>
              </a:buClr>
              <a:buSzPts val="1300"/>
              <a:buFont typeface="Arial"/>
              <a:buNone/>
            </a:pPr>
            <a:r>
              <a:rPr lang="fr-FR" sz="1300" b="0" i="0" u="sng" strike="noStrike" cap="none" dirty="0">
                <a:solidFill>
                  <a:srgbClr val="000000"/>
                </a:solidFill>
                <a:latin typeface="Verdana"/>
                <a:ea typeface="Verdana"/>
                <a:cs typeface="Verdana"/>
                <a:sym typeface="Verdana"/>
              </a:rPr>
              <a:t>Sa composition, son fonctionnement et ses actions :</a:t>
            </a:r>
            <a:endParaRPr sz="1300" b="0" i="0" u="none" strike="noStrike" cap="none" dirty="0">
              <a:solidFill>
                <a:schemeClr val="dk1"/>
              </a:solidFill>
              <a:latin typeface="Arial"/>
              <a:ea typeface="Arial"/>
              <a:cs typeface="Arial"/>
              <a:sym typeface="Arial"/>
            </a:endParaRPr>
          </a:p>
          <a:p>
            <a:pPr algn="l">
              <a:buNone/>
            </a:pPr>
            <a:r>
              <a:rPr lang="fr-FR" sz="1600" b="0" i="0" dirty="0">
                <a:solidFill>
                  <a:srgbClr val="222222"/>
                </a:solidFill>
                <a:effectLst/>
                <a:latin typeface="Arial" panose="020B0604020202020204" pitchFamily="34" charset="0"/>
              </a:rPr>
              <a:t>Le CA  en 2025 est composé d’administrateurs élus pour un mandat d’un an renouvelable sans limite dans le temps. Tous sont des parents bénévoles ayant ou ayant eu un enfant accueilli au sein de l’association.</a:t>
            </a:r>
          </a:p>
          <a:p>
            <a:pPr algn="l">
              <a:buNone/>
            </a:pPr>
            <a:r>
              <a:rPr lang="fr-FR" sz="1600" dirty="0">
                <a:solidFill>
                  <a:srgbClr val="222222"/>
                </a:solidFill>
                <a:latin typeface="Arial" panose="020B0604020202020204" pitchFamily="34" charset="0"/>
              </a:rPr>
              <a:t>En 2025, les membres du Conseil d’Administration étaient : </a:t>
            </a:r>
          </a:p>
          <a:p>
            <a:pPr algn="l">
              <a:buNone/>
            </a:pPr>
            <a:r>
              <a:rPr lang="fr-FR" sz="1600" dirty="0">
                <a:solidFill>
                  <a:srgbClr val="222222"/>
                </a:solidFill>
                <a:latin typeface="Arial" panose="020B0604020202020204" pitchFamily="34" charset="0"/>
              </a:rPr>
              <a:t>Sophie Gelabert (Présidente), Vanessa Legrain (Co-présidente), Etienne Morales (Trésorier), Waliou Adekele (Trésorier Adjoint), Aude Richard (secrétaire),  Marion Bachelet (secrétaire adjointe),Olivier Kohen, Pauline Renard, Margaux Dutilly, Meghan Wilmore, Sophie Durieu Du Pradel, Sophie Boichet, Sandra Garcia  et  Francis Clémençon en tant que membre honoraire.</a:t>
            </a:r>
          </a:p>
          <a:p>
            <a:pPr algn="l">
              <a:buNone/>
            </a:pPr>
            <a:r>
              <a:rPr lang="fr-FR" sz="1600" b="0" i="0" dirty="0">
                <a:solidFill>
                  <a:srgbClr val="222222"/>
                </a:solidFill>
                <a:effectLst/>
                <a:latin typeface="Arial" panose="020B0604020202020204" pitchFamily="34" charset="0"/>
              </a:rPr>
              <a:t>Certains renouvellement leur engagement associatif depuis plusieurs années.</a:t>
            </a:r>
          </a:p>
          <a:p>
            <a:pPr algn="l">
              <a:buNone/>
            </a:pPr>
            <a:r>
              <a:rPr lang="fr-FR" sz="1600" b="0" i="0" dirty="0">
                <a:solidFill>
                  <a:srgbClr val="222222"/>
                </a:solidFill>
                <a:effectLst/>
                <a:latin typeface="Arial" panose="020B0604020202020204" pitchFamily="34" charset="0"/>
              </a:rPr>
              <a:t>Le bureau est composé d’une présidente, d’un trésorier, d’une secrétaire et secrétaire adjoint. </a:t>
            </a:r>
          </a:p>
          <a:p>
            <a:pPr algn="l">
              <a:buNone/>
            </a:pPr>
            <a:r>
              <a:rPr lang="fr-FR" sz="1600" b="0" i="0" dirty="0">
                <a:solidFill>
                  <a:srgbClr val="222222"/>
                </a:solidFill>
                <a:effectLst/>
                <a:latin typeface="Arial" panose="020B0604020202020204" pitchFamily="34" charset="0"/>
              </a:rPr>
              <a:t>Les différentes réunions 202</a:t>
            </a:r>
            <a:r>
              <a:rPr lang="fr-FR" sz="1600" dirty="0">
                <a:solidFill>
                  <a:srgbClr val="222222"/>
                </a:solidFill>
                <a:latin typeface="Arial" panose="020B0604020202020204" pitchFamily="34" charset="0"/>
              </a:rPr>
              <a:t>5</a:t>
            </a:r>
            <a:r>
              <a:rPr lang="fr-FR" sz="1600" b="0" i="0" dirty="0">
                <a:solidFill>
                  <a:srgbClr val="222222"/>
                </a:solidFill>
                <a:effectLst/>
                <a:latin typeface="Arial" panose="020B0604020202020204" pitchFamily="34" charset="0"/>
              </a:rPr>
              <a:t> ont été l’occasion de constituer une équipe renouvelée ainsi que d’impulser des échanges sur des thèmes variés : RH, finance, travaux, lien avec les parents adhérents, devenir de la crèche familiale.</a:t>
            </a:r>
          </a:p>
          <a:p>
            <a:pPr algn="l">
              <a:buNone/>
            </a:pPr>
            <a:r>
              <a:rPr lang="fr-FR" sz="1600" b="0" i="0" dirty="0">
                <a:solidFill>
                  <a:srgbClr val="222222"/>
                </a:solidFill>
                <a:effectLst/>
                <a:latin typeface="Arial" panose="020B0604020202020204" pitchFamily="34" charset="0"/>
              </a:rPr>
              <a:t>Les commission travaux (recherche de devis pour les travaux de rafraichissement du site du Gros Caillou, plans et </a:t>
            </a:r>
            <a:r>
              <a:rPr lang="fr-FR" sz="1600" dirty="0">
                <a:solidFill>
                  <a:srgbClr val="222222"/>
                </a:solidFill>
                <a:latin typeface="Arial" panose="020B0604020202020204" pitchFamily="34" charset="0"/>
              </a:rPr>
              <a:t> soutien de compétences d’architecte pour les travaux à venir du site de Vaucanson, soutien RH…..).</a:t>
            </a:r>
            <a:endParaRPr lang="fr-FR" sz="1600" b="0" i="0" dirty="0">
              <a:solidFill>
                <a:srgbClr val="222222"/>
              </a:solidFill>
              <a:effectLst/>
              <a:latin typeface="Arial" panose="020B0604020202020204" pitchFamily="34" charset="0"/>
            </a:endParaRPr>
          </a:p>
          <a:p>
            <a:pPr algn="l"/>
            <a:r>
              <a:rPr lang="fr-FR" sz="1600" b="0" i="0" dirty="0">
                <a:solidFill>
                  <a:srgbClr val="222222"/>
                </a:solidFill>
                <a:effectLst/>
                <a:latin typeface="Arial" panose="020B0604020202020204" pitchFamily="34" charset="0"/>
              </a:rPr>
              <a:t>Le CA a également mis en œuvre des rencontres directes avec le personnel et appuyé les axes défendus par la direction. </a:t>
            </a:r>
            <a:endParaRPr sz="1300" b="0" i="0" u="none" strike="noStrike" cap="none" dirty="0">
              <a:solidFill>
                <a:srgbClr val="FF0000"/>
              </a:solidFill>
              <a:latin typeface="Verdana"/>
              <a:ea typeface="Verdana"/>
              <a:cs typeface="Verdana"/>
              <a:sym typeface="Verdana"/>
            </a:endParaRPr>
          </a:p>
          <a:p>
            <a:pPr marL="0" marR="0" lvl="0" indent="0" algn="l" rtl="0">
              <a:lnSpc>
                <a:spcPct val="90000"/>
              </a:lnSpc>
              <a:spcBef>
                <a:spcPts val="1001"/>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7"/>
          <p:cNvSpPr txBox="1">
            <a:spLocks noGrp="1"/>
          </p:cNvSpPr>
          <p:nvPr>
            <p:ph type="title"/>
          </p:nvPr>
        </p:nvSpPr>
        <p:spPr>
          <a:xfrm>
            <a:off x="769256" y="541031"/>
            <a:ext cx="8142515" cy="87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575454"/>
              </a:buClr>
              <a:buSzPts val="2200"/>
              <a:buFont typeface="Verdana"/>
              <a:buNone/>
            </a:pPr>
            <a:r>
              <a:rPr lang="fr-FR"/>
              <a:t>Les commissions : objectifs généraux</a:t>
            </a:r>
            <a:endParaRPr/>
          </a:p>
        </p:txBody>
      </p:sp>
      <p:sp>
        <p:nvSpPr>
          <p:cNvPr id="497" name="Google Shape;497;p17"/>
          <p:cNvSpPr txBox="1">
            <a:spLocks noGrp="1"/>
          </p:cNvSpPr>
          <p:nvPr>
            <p:ph type="body" idx="2"/>
          </p:nvPr>
        </p:nvSpPr>
        <p:spPr>
          <a:xfrm>
            <a:off x="769254" y="278082"/>
            <a:ext cx="4162964" cy="274638"/>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7F7F7F"/>
              </a:buClr>
              <a:buSzPts val="1400"/>
              <a:buNone/>
            </a:pPr>
            <a:r>
              <a:rPr lang="fr-FR"/>
              <a:t>La vie associative </a:t>
            </a:r>
            <a:endParaRPr/>
          </a:p>
        </p:txBody>
      </p:sp>
      <p:grpSp>
        <p:nvGrpSpPr>
          <p:cNvPr id="3" name="Groupe 2">
            <a:extLst>
              <a:ext uri="{FF2B5EF4-FFF2-40B4-BE49-F238E27FC236}">
                <a16:creationId xmlns:a16="http://schemas.microsoft.com/office/drawing/2014/main" id="{F07F4943-0C48-1D1E-6EC6-6ADAC2B9498F}"/>
              </a:ext>
            </a:extLst>
          </p:cNvPr>
          <p:cNvGrpSpPr/>
          <p:nvPr/>
        </p:nvGrpSpPr>
        <p:grpSpPr>
          <a:xfrm>
            <a:off x="770390" y="2662924"/>
            <a:ext cx="8141381" cy="581576"/>
            <a:chOff x="770390" y="2066024"/>
            <a:chExt cx="8141381" cy="581576"/>
          </a:xfrm>
        </p:grpSpPr>
        <p:sp>
          <p:nvSpPr>
            <p:cNvPr id="499" name="Google Shape;499;p17"/>
            <p:cNvSpPr/>
            <p:nvPr/>
          </p:nvSpPr>
          <p:spPr>
            <a:xfrm rot="5400000">
              <a:off x="5587156" y="-735171"/>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Arial"/>
                <a:ea typeface="Arial"/>
                <a:cs typeface="Arial"/>
                <a:sym typeface="Arial"/>
              </a:endParaRPr>
            </a:p>
          </p:txBody>
        </p:sp>
        <p:sp>
          <p:nvSpPr>
            <p:cNvPr id="500" name="Google Shape;500;p17"/>
            <p:cNvSpPr txBox="1"/>
            <p:nvPr/>
          </p:nvSpPr>
          <p:spPr>
            <a:xfrm>
              <a:off x="2727802" y="2157781"/>
              <a:ext cx="6161257" cy="465261"/>
            </a:xfrm>
            <a:prstGeom prst="rect">
              <a:avLst/>
            </a:prstGeom>
            <a:noFill/>
            <a:ln>
              <a:noFill/>
            </a:ln>
          </p:spPr>
          <p:txBody>
            <a:bodyPr spcFirstLastPara="1" wrap="square" lIns="30475" tIns="15225" rIns="30475" bIns="15225" anchor="ctr" anchorCtr="0">
              <a:noAutofit/>
            </a:bodyPr>
            <a:lstStyle/>
            <a:p>
              <a:pPr marL="57150" marR="0" lvl="1" indent="-57150" rtl="0">
                <a:lnSpc>
                  <a:spcPct val="90000"/>
                </a:lnSpc>
                <a:spcBef>
                  <a:spcPts val="0"/>
                </a:spcBef>
                <a:spcAft>
                  <a:spcPts val="0"/>
                </a:spcAft>
                <a:buClr>
                  <a:schemeClr val="dk1"/>
                </a:buClr>
                <a:buSzPts val="800"/>
                <a:buFont typeface="Verdana"/>
                <a:buChar char="•"/>
              </a:pPr>
              <a:r>
                <a:rPr lang="fr-FR" sz="800" i="0" u="none" strike="noStrike" cap="none" dirty="0">
                  <a:solidFill>
                    <a:schemeClr val="dk1"/>
                  </a:solidFill>
                  <a:latin typeface="Verdana"/>
                  <a:ea typeface="Verdana"/>
                  <a:cs typeface="Verdana"/>
                  <a:sym typeface="Verdana"/>
                </a:rPr>
                <a:t> Pour formaliser les bonnes pratiques de l’association, assurer la relève des nouveaux adhérents d’une année sur l’autre et toujours améliorer notre association et son fonctionnement</a:t>
              </a:r>
              <a:endParaRPr sz="1400" i="0" u="none" strike="noStrike" cap="none" dirty="0">
                <a:solidFill>
                  <a:srgbClr val="000000"/>
                </a:solidFill>
                <a:latin typeface="Arial"/>
                <a:ea typeface="Arial"/>
                <a:cs typeface="Arial"/>
                <a:sym typeface="Arial"/>
              </a:endParaRPr>
            </a:p>
          </p:txBody>
        </p:sp>
        <p:sp>
          <p:nvSpPr>
            <p:cNvPr id="501" name="Google Shape;501;p17"/>
            <p:cNvSpPr/>
            <p:nvPr/>
          </p:nvSpPr>
          <p:spPr>
            <a:xfrm>
              <a:off x="770390" y="2066024"/>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Arial"/>
                <a:ea typeface="Arial"/>
                <a:cs typeface="Arial"/>
                <a:sym typeface="Arial"/>
              </a:endParaRPr>
            </a:p>
          </p:txBody>
        </p:sp>
        <p:sp>
          <p:nvSpPr>
            <p:cNvPr id="502" name="Google Shape;502;p17"/>
            <p:cNvSpPr txBox="1"/>
            <p:nvPr/>
          </p:nvSpPr>
          <p:spPr>
            <a:xfrm>
              <a:off x="798780" y="2105300"/>
              <a:ext cx="1900632" cy="524796"/>
            </a:xfrm>
            <a:prstGeom prst="rect">
              <a:avLst/>
            </a:prstGeom>
            <a:noFill/>
            <a:ln>
              <a:noFill/>
            </a:ln>
          </p:spPr>
          <p:txBody>
            <a:bodyPr spcFirstLastPara="1" wrap="square" lIns="45700" tIns="22850" rIns="45700" bIns="22850" anchor="ctr" anchorCtr="0">
              <a:noAutofit/>
            </a:bodyPr>
            <a:lstStyle/>
            <a:p>
              <a:pPr marL="0" marR="0" lvl="0" indent="0" rtl="0">
                <a:lnSpc>
                  <a:spcPct val="90000"/>
                </a:lnSpc>
                <a:spcBef>
                  <a:spcPts val="0"/>
                </a:spcBef>
                <a:spcAft>
                  <a:spcPts val="0"/>
                </a:spcAft>
                <a:buClr>
                  <a:schemeClr val="lt1"/>
                </a:buClr>
                <a:buSzPts val="1200"/>
                <a:buFont typeface="Verdana"/>
                <a:buNone/>
              </a:pPr>
              <a:r>
                <a:rPr lang="fr-FR" sz="1200" b="1" i="0" u="none" strike="noStrike" cap="none" dirty="0">
                  <a:solidFill>
                    <a:schemeClr val="lt1"/>
                  </a:solidFill>
                  <a:latin typeface="Verdana"/>
                  <a:ea typeface="Verdana"/>
                  <a:cs typeface="Verdana"/>
                  <a:sym typeface="Verdana"/>
                </a:rPr>
                <a:t>Vie associative : ACEPP </a:t>
              </a:r>
              <a:endParaRPr sz="1400" i="0" u="none" strike="noStrike" cap="none" dirty="0">
                <a:solidFill>
                  <a:srgbClr val="000000"/>
                </a:solidFill>
                <a:latin typeface="Arial"/>
                <a:ea typeface="Arial"/>
                <a:cs typeface="Arial"/>
                <a:sym typeface="Arial"/>
              </a:endParaRPr>
            </a:p>
          </p:txBody>
        </p:sp>
      </p:grpSp>
      <p:sp>
        <p:nvSpPr>
          <p:cNvPr id="506" name="Google Shape;506;p17"/>
          <p:cNvSpPr txBox="1"/>
          <p:nvPr/>
        </p:nvSpPr>
        <p:spPr>
          <a:xfrm flipV="1">
            <a:off x="798780" y="2659351"/>
            <a:ext cx="1860445" cy="45719"/>
          </a:xfrm>
          <a:prstGeom prst="rect">
            <a:avLst/>
          </a:prstGeom>
          <a:noFill/>
          <a:ln>
            <a:noFill/>
          </a:ln>
        </p:spPr>
        <p:txBody>
          <a:bodyPr spcFirstLastPara="1" wrap="square" lIns="45700" tIns="22850" rIns="45700" bIns="22850" anchor="ctr" anchorCtr="0">
            <a:noAutofit/>
          </a:bodyPr>
          <a:lstStyle/>
          <a:p>
            <a:pPr marL="0" marR="0" lvl="0" indent="0" rtl="0">
              <a:lnSpc>
                <a:spcPct val="90000"/>
              </a:lnSpc>
              <a:spcBef>
                <a:spcPts val="0"/>
              </a:spcBef>
              <a:spcAft>
                <a:spcPts val="0"/>
              </a:spcAft>
              <a:buClr>
                <a:schemeClr val="lt1"/>
              </a:buClr>
              <a:buSzPts val="1200"/>
              <a:buFont typeface="Verdana"/>
              <a:buNone/>
            </a:pPr>
            <a:endParaRPr sz="1400" b="0" i="0" u="none" strike="noStrike" cap="none" dirty="0">
              <a:solidFill>
                <a:srgbClr val="000000"/>
              </a:solidFill>
              <a:latin typeface="Arial"/>
              <a:ea typeface="Arial"/>
              <a:cs typeface="Arial"/>
              <a:sym typeface="Arial"/>
            </a:endParaRPr>
          </a:p>
        </p:txBody>
      </p:sp>
      <p:sp>
        <p:nvSpPr>
          <p:cNvPr id="507" name="Google Shape;507;p17"/>
          <p:cNvSpPr/>
          <p:nvPr/>
        </p:nvSpPr>
        <p:spPr>
          <a:xfrm rot="5400000">
            <a:off x="5587156" y="486141"/>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7"/>
          <p:cNvSpPr txBox="1"/>
          <p:nvPr/>
        </p:nvSpPr>
        <p:spPr>
          <a:xfrm>
            <a:off x="2727802" y="3368207"/>
            <a:ext cx="6161257" cy="419837"/>
          </a:xfrm>
          <a:prstGeom prst="rect">
            <a:avLst/>
          </a:prstGeom>
          <a:noFill/>
          <a:ln>
            <a:noFill/>
          </a:ln>
        </p:spPr>
        <p:txBody>
          <a:bodyPr spcFirstLastPara="1" wrap="square" lIns="30475" tIns="15225" rIns="30475" bIns="15225" anchor="ctr" anchorCtr="0">
            <a:noAutofit/>
          </a:bodyPr>
          <a:lstStyle/>
          <a:p>
            <a:pPr marL="57150" marR="0" lvl="1" indent="-57150" rtl="0">
              <a:lnSpc>
                <a:spcPct val="90000"/>
              </a:lnSpc>
              <a:spcBef>
                <a:spcPts val="0"/>
              </a:spcBef>
              <a:spcAft>
                <a:spcPts val="0"/>
              </a:spcAft>
              <a:buClr>
                <a:schemeClr val="dk1"/>
              </a:buClr>
              <a:buSzPts val="800"/>
              <a:buFont typeface="Verdana"/>
              <a:buChar char="•"/>
            </a:pPr>
            <a:r>
              <a:rPr lang="fr-FR" sz="800" b="0" i="0" u="none" strike="noStrike" cap="none" dirty="0">
                <a:solidFill>
                  <a:schemeClr val="dk1"/>
                </a:solidFill>
                <a:latin typeface="Verdana"/>
                <a:ea typeface="Verdana"/>
                <a:cs typeface="Verdana"/>
                <a:sym typeface="Verdana"/>
              </a:rPr>
              <a:t> Blog, café des parents, réunions, newsletter…  Rendre visible l’ensemble des informations qui vous concernent. Mettre en image notre identité. </a:t>
            </a:r>
            <a:endParaRPr sz="1400" b="0" i="0" u="none" strike="noStrike" cap="none" dirty="0">
              <a:solidFill>
                <a:srgbClr val="000000"/>
              </a:solidFill>
              <a:latin typeface="Arial"/>
              <a:ea typeface="Arial"/>
              <a:cs typeface="Arial"/>
              <a:sym typeface="Arial"/>
            </a:endParaRPr>
          </a:p>
        </p:txBody>
      </p:sp>
      <p:sp>
        <p:nvSpPr>
          <p:cNvPr id="509" name="Google Shape;509;p17"/>
          <p:cNvSpPr/>
          <p:nvPr/>
        </p:nvSpPr>
        <p:spPr>
          <a:xfrm>
            <a:off x="770390" y="3287336"/>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7"/>
          <p:cNvSpPr txBox="1"/>
          <p:nvPr/>
        </p:nvSpPr>
        <p:spPr>
          <a:xfrm>
            <a:off x="798780" y="3315726"/>
            <a:ext cx="1900632" cy="524796"/>
          </a:xfrm>
          <a:prstGeom prst="rect">
            <a:avLst/>
          </a:prstGeom>
          <a:noFill/>
          <a:ln>
            <a:noFill/>
          </a:ln>
        </p:spPr>
        <p:txBody>
          <a:bodyPr spcFirstLastPara="1" wrap="square" lIns="45700" tIns="22850" rIns="45700" bIns="22850" anchor="ctr" anchorCtr="0">
            <a:noAutofit/>
          </a:bodyPr>
          <a:lstStyle/>
          <a:p>
            <a:pPr marL="0" marR="0" lvl="0" indent="0" rtl="0">
              <a:lnSpc>
                <a:spcPct val="90000"/>
              </a:lnSpc>
              <a:spcBef>
                <a:spcPts val="0"/>
              </a:spcBef>
              <a:spcAft>
                <a:spcPts val="0"/>
              </a:spcAft>
              <a:buClr>
                <a:schemeClr val="lt1"/>
              </a:buClr>
              <a:buSzPts val="1200"/>
              <a:buFont typeface="Verdana"/>
              <a:buNone/>
            </a:pPr>
            <a:r>
              <a:rPr lang="fr-FR" sz="1200" b="1" i="0" u="none" strike="noStrike" cap="none" dirty="0">
                <a:solidFill>
                  <a:schemeClr val="lt1"/>
                </a:solidFill>
                <a:latin typeface="Verdana"/>
                <a:ea typeface="Verdana"/>
                <a:cs typeface="Verdana"/>
                <a:sym typeface="Verdana"/>
              </a:rPr>
              <a:t>La </a:t>
            </a:r>
            <a:r>
              <a:rPr lang="fr-FR" sz="1200" b="1" i="0" u="none" strike="noStrike" cap="none" dirty="0">
                <a:solidFill>
                  <a:srgbClr val="FFFFFF"/>
                </a:solidFill>
                <a:latin typeface="Verdana"/>
                <a:ea typeface="Verdana"/>
                <a:cs typeface="Verdana"/>
                <a:sym typeface="Verdana"/>
              </a:rPr>
              <a:t>communication</a:t>
            </a:r>
            <a:r>
              <a:rPr lang="fr-FR" sz="1200" b="1" i="0" u="none" strike="noStrike" cap="none" dirty="0">
                <a:solidFill>
                  <a:schemeClr val="lt1"/>
                </a:solidFill>
                <a:latin typeface="Verdana"/>
                <a:ea typeface="Verdana"/>
                <a:cs typeface="Verdana"/>
                <a:sym typeface="Verdana"/>
              </a:rPr>
              <a:t> </a:t>
            </a:r>
            <a:endParaRPr sz="1400" b="0" i="0" u="none" strike="noStrike" cap="none" dirty="0">
              <a:solidFill>
                <a:srgbClr val="000000"/>
              </a:solidFill>
              <a:latin typeface="Arial"/>
              <a:ea typeface="Arial"/>
              <a:cs typeface="Arial"/>
              <a:sym typeface="Arial"/>
            </a:endParaRPr>
          </a:p>
        </p:txBody>
      </p:sp>
      <p:sp>
        <p:nvSpPr>
          <p:cNvPr id="511" name="Google Shape;511;p17"/>
          <p:cNvSpPr/>
          <p:nvPr/>
        </p:nvSpPr>
        <p:spPr>
          <a:xfrm rot="5400000">
            <a:off x="5587156" y="1096796"/>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7"/>
          <p:cNvSpPr txBox="1"/>
          <p:nvPr/>
        </p:nvSpPr>
        <p:spPr>
          <a:xfrm>
            <a:off x="2727802" y="3978862"/>
            <a:ext cx="6161257" cy="419837"/>
          </a:xfrm>
          <a:prstGeom prst="rect">
            <a:avLst/>
          </a:prstGeom>
          <a:noFill/>
          <a:ln>
            <a:noFill/>
          </a:ln>
        </p:spPr>
        <p:txBody>
          <a:bodyPr spcFirstLastPara="1" wrap="square" lIns="30475" tIns="15225" rIns="30475" bIns="15225" anchor="ctr" anchorCtr="0">
            <a:noAutofit/>
          </a:bodyPr>
          <a:lstStyle/>
          <a:p>
            <a:pPr marR="0" lvl="1" rtl="0">
              <a:lnSpc>
                <a:spcPct val="90000"/>
              </a:lnSpc>
              <a:spcBef>
                <a:spcPts val="0"/>
              </a:spcBef>
              <a:spcAft>
                <a:spcPts val="0"/>
              </a:spcAft>
              <a:buClr>
                <a:schemeClr val="dk1"/>
              </a:buClr>
              <a:buSzPts val="800"/>
            </a:pPr>
            <a:r>
              <a:rPr lang="fr-FR" sz="800" dirty="0">
                <a:solidFill>
                  <a:schemeClr val="dk1"/>
                </a:solidFill>
                <a:latin typeface="Verdana"/>
                <a:ea typeface="Verdana"/>
                <a:cs typeface="Verdana"/>
                <a:sym typeface="Verdana"/>
              </a:rPr>
              <a:t>Devenir de la crèche familiale</a:t>
            </a:r>
          </a:p>
        </p:txBody>
      </p:sp>
      <p:sp>
        <p:nvSpPr>
          <p:cNvPr id="513" name="Google Shape;513;p17"/>
          <p:cNvSpPr/>
          <p:nvPr/>
        </p:nvSpPr>
        <p:spPr>
          <a:xfrm>
            <a:off x="770390" y="3897992"/>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7"/>
          <p:cNvSpPr txBox="1"/>
          <p:nvPr/>
        </p:nvSpPr>
        <p:spPr>
          <a:xfrm>
            <a:off x="798780" y="3926382"/>
            <a:ext cx="1900632" cy="524796"/>
          </a:xfrm>
          <a:prstGeom prst="rect">
            <a:avLst/>
          </a:prstGeom>
          <a:noFill/>
          <a:ln>
            <a:noFill/>
          </a:ln>
        </p:spPr>
        <p:txBody>
          <a:bodyPr spcFirstLastPara="1" wrap="square" lIns="45700" tIns="22850" rIns="45700" bIns="22850" anchor="ctr" anchorCtr="0">
            <a:noAutofit/>
          </a:bodyPr>
          <a:lstStyle/>
          <a:p>
            <a:pPr marL="0" marR="0" lvl="0" indent="0" rtl="0">
              <a:lnSpc>
                <a:spcPct val="90000"/>
              </a:lnSpc>
              <a:spcBef>
                <a:spcPts val="0"/>
              </a:spcBef>
              <a:spcAft>
                <a:spcPts val="0"/>
              </a:spcAft>
              <a:buClr>
                <a:schemeClr val="lt1"/>
              </a:buClr>
              <a:buSzPts val="1200"/>
              <a:buFont typeface="Verdana"/>
              <a:buNone/>
            </a:pPr>
            <a:r>
              <a:rPr lang="fr-FR" sz="1200" b="1" dirty="0">
                <a:solidFill>
                  <a:srgbClr val="FFFFFF"/>
                </a:solidFill>
                <a:latin typeface="Verdana" panose="020B0604030504040204" pitchFamily="34" charset="0"/>
                <a:ea typeface="Verdana" panose="020B0604030504040204" pitchFamily="34" charset="0"/>
              </a:rPr>
              <a:t>En projet</a:t>
            </a:r>
            <a:endParaRPr sz="1200" b="1" i="0" u="none" strike="noStrike" cap="none" dirty="0">
              <a:solidFill>
                <a:srgbClr val="FFFFFF"/>
              </a:solidFill>
              <a:latin typeface="Verdana" panose="020B0604030504040204" pitchFamily="34" charset="0"/>
              <a:ea typeface="Verdana" panose="020B0604030504040204" pitchFamily="34" charset="0"/>
              <a:sym typeface="Arial"/>
            </a:endParaRPr>
          </a:p>
        </p:txBody>
      </p:sp>
      <p:sp>
        <p:nvSpPr>
          <p:cNvPr id="515" name="Google Shape;515;p17"/>
          <p:cNvSpPr/>
          <p:nvPr/>
        </p:nvSpPr>
        <p:spPr>
          <a:xfrm rot="5400000">
            <a:off x="5587156" y="1707452"/>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7"/>
          <p:cNvSpPr txBox="1"/>
          <p:nvPr/>
        </p:nvSpPr>
        <p:spPr>
          <a:xfrm>
            <a:off x="2727802" y="4589518"/>
            <a:ext cx="6161257" cy="419837"/>
          </a:xfrm>
          <a:prstGeom prst="rect">
            <a:avLst/>
          </a:prstGeom>
          <a:noFill/>
          <a:ln>
            <a:noFill/>
          </a:ln>
        </p:spPr>
        <p:txBody>
          <a:bodyPr spcFirstLastPara="1" wrap="square" lIns="30475" tIns="15225" rIns="30475" bIns="15225" anchor="ctr" anchorCtr="0">
            <a:noAutofit/>
          </a:bodyPr>
          <a:lstStyle/>
          <a:p>
            <a:pPr marL="57150" marR="0" lvl="1" indent="-57150" rtl="0">
              <a:lnSpc>
                <a:spcPct val="90000"/>
              </a:lnSpc>
              <a:spcBef>
                <a:spcPts val="0"/>
              </a:spcBef>
              <a:spcAft>
                <a:spcPts val="0"/>
              </a:spcAft>
              <a:buClr>
                <a:schemeClr val="dk1"/>
              </a:buClr>
              <a:buSzPts val="800"/>
              <a:buFont typeface="Verdana"/>
              <a:buChar char="•"/>
            </a:pPr>
            <a:r>
              <a:rPr lang="fr-FR" sz="800" b="0" i="0" u="none" strike="noStrike" cap="none" dirty="0">
                <a:solidFill>
                  <a:schemeClr val="dk1"/>
                </a:solidFill>
                <a:latin typeface="Verdana"/>
                <a:ea typeface="Verdana"/>
                <a:cs typeface="Verdana"/>
                <a:sym typeface="Verdana"/>
              </a:rPr>
              <a:t> Pour resserrer les liens et créer des moments conviviaux, de partage… et parce nous avons beaucoup de raison de nous féliciter !</a:t>
            </a:r>
            <a:endParaRPr sz="1400" b="0" i="0" u="none" strike="noStrike" cap="none" dirty="0">
              <a:solidFill>
                <a:srgbClr val="000000"/>
              </a:solidFill>
              <a:latin typeface="Arial"/>
              <a:ea typeface="Arial"/>
              <a:cs typeface="Arial"/>
              <a:sym typeface="Arial"/>
            </a:endParaRPr>
          </a:p>
        </p:txBody>
      </p:sp>
      <p:sp>
        <p:nvSpPr>
          <p:cNvPr id="517" name="Google Shape;517;p17"/>
          <p:cNvSpPr/>
          <p:nvPr/>
        </p:nvSpPr>
        <p:spPr>
          <a:xfrm>
            <a:off x="770390" y="4508647"/>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7"/>
          <p:cNvSpPr txBox="1"/>
          <p:nvPr/>
        </p:nvSpPr>
        <p:spPr>
          <a:xfrm>
            <a:off x="798780" y="4537037"/>
            <a:ext cx="1900632" cy="524796"/>
          </a:xfrm>
          <a:prstGeom prst="rect">
            <a:avLst/>
          </a:prstGeom>
          <a:noFill/>
          <a:ln>
            <a:noFill/>
          </a:ln>
        </p:spPr>
        <p:txBody>
          <a:bodyPr spcFirstLastPara="1" wrap="square" lIns="45700" tIns="22850" rIns="45700" bIns="22850" anchor="ctr" anchorCtr="0">
            <a:noAutofit/>
          </a:bodyPr>
          <a:lstStyle/>
          <a:p>
            <a:pPr marL="0" marR="0" lvl="0" indent="0" rtl="0">
              <a:lnSpc>
                <a:spcPct val="90000"/>
              </a:lnSpc>
              <a:spcBef>
                <a:spcPts val="0"/>
              </a:spcBef>
              <a:spcAft>
                <a:spcPts val="0"/>
              </a:spcAft>
              <a:buClr>
                <a:schemeClr val="lt1"/>
              </a:buClr>
              <a:buSzPts val="1200"/>
              <a:buFont typeface="Verdana"/>
              <a:buNone/>
            </a:pPr>
            <a:r>
              <a:rPr lang="fr-FR" sz="1200" b="1">
                <a:solidFill>
                  <a:schemeClr val="lt1"/>
                </a:solidFill>
                <a:latin typeface="Verdana"/>
                <a:ea typeface="Verdana"/>
                <a:cs typeface="Verdana"/>
                <a:sym typeface="Verdana"/>
              </a:rPr>
              <a:t>evénements</a:t>
            </a:r>
            <a:r>
              <a:rPr lang="fr-FR" sz="1200" b="1" i="0" u="none" strike="noStrike" cap="none">
                <a:solidFill>
                  <a:schemeClr val="lt1"/>
                </a:solidFill>
                <a:latin typeface="Verdana"/>
                <a:ea typeface="Verdana"/>
                <a:cs typeface="Verdana"/>
                <a:sym typeface="Verdana"/>
              </a:rPr>
              <a:t> / fêtes</a:t>
            </a:r>
            <a:endParaRPr sz="1400" b="0" i="0" u="none" strike="noStrike" cap="none">
              <a:solidFill>
                <a:srgbClr val="000000"/>
              </a:solidFill>
              <a:latin typeface="Arial"/>
              <a:ea typeface="Arial"/>
              <a:cs typeface="Arial"/>
              <a:sym typeface="Arial"/>
            </a:endParaRPr>
          </a:p>
        </p:txBody>
      </p:sp>
      <p:sp>
        <p:nvSpPr>
          <p:cNvPr id="519" name="Google Shape;519;p17"/>
          <p:cNvSpPr/>
          <p:nvPr/>
        </p:nvSpPr>
        <p:spPr>
          <a:xfrm rot="5400000">
            <a:off x="5587156" y="2318107"/>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7"/>
          <p:cNvSpPr txBox="1"/>
          <p:nvPr/>
        </p:nvSpPr>
        <p:spPr>
          <a:xfrm>
            <a:off x="2727802" y="5200173"/>
            <a:ext cx="6161257" cy="419837"/>
          </a:xfrm>
          <a:prstGeom prst="rect">
            <a:avLst/>
          </a:prstGeom>
          <a:noFill/>
          <a:ln>
            <a:noFill/>
          </a:ln>
        </p:spPr>
        <p:txBody>
          <a:bodyPr spcFirstLastPara="1" wrap="square" lIns="30475" tIns="15225" rIns="30475" bIns="15225" anchor="ctr" anchorCtr="0">
            <a:noAutofit/>
          </a:bodyPr>
          <a:lstStyle/>
          <a:p>
            <a:pPr marL="57150" marR="0" lvl="1" indent="-57150" rtl="0">
              <a:lnSpc>
                <a:spcPct val="90000"/>
              </a:lnSpc>
              <a:spcBef>
                <a:spcPts val="0"/>
              </a:spcBef>
              <a:spcAft>
                <a:spcPts val="0"/>
              </a:spcAft>
              <a:buClr>
                <a:schemeClr val="dk1"/>
              </a:buClr>
              <a:buSzPts val="800"/>
              <a:buFont typeface="Verdana"/>
              <a:buChar char="•"/>
            </a:pPr>
            <a:r>
              <a:rPr lang="fr-FR" sz="800" b="0" i="0" u="none" strike="noStrike" cap="none" dirty="0">
                <a:solidFill>
                  <a:schemeClr val="dk1"/>
                </a:solidFill>
                <a:latin typeface="Verdana"/>
                <a:ea typeface="Verdana"/>
                <a:cs typeface="Verdana"/>
                <a:sym typeface="Verdana"/>
              </a:rPr>
              <a:t> Pour travailler avec les partenaires financeurs et institutionnels de la crèche sur les données légales et financières.  </a:t>
            </a:r>
            <a:endParaRPr sz="1400" b="0" i="0" u="none" strike="noStrike" cap="none" dirty="0">
              <a:solidFill>
                <a:srgbClr val="000000"/>
              </a:solidFill>
              <a:latin typeface="Arial"/>
              <a:ea typeface="Arial"/>
              <a:cs typeface="Arial"/>
              <a:sym typeface="Arial"/>
            </a:endParaRPr>
          </a:p>
        </p:txBody>
      </p:sp>
      <p:sp>
        <p:nvSpPr>
          <p:cNvPr id="521" name="Google Shape;521;p17"/>
          <p:cNvSpPr/>
          <p:nvPr/>
        </p:nvSpPr>
        <p:spPr>
          <a:xfrm>
            <a:off x="770390" y="5119303"/>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7"/>
          <p:cNvSpPr txBox="1"/>
          <p:nvPr/>
        </p:nvSpPr>
        <p:spPr>
          <a:xfrm>
            <a:off x="798780" y="5147693"/>
            <a:ext cx="1900632" cy="524796"/>
          </a:xfrm>
          <a:prstGeom prst="rect">
            <a:avLst/>
          </a:prstGeom>
          <a:noFill/>
          <a:ln>
            <a:noFill/>
          </a:ln>
        </p:spPr>
        <p:txBody>
          <a:bodyPr spcFirstLastPara="1" wrap="square" lIns="45700" tIns="22850" rIns="45700" bIns="22850" anchor="ctr" anchorCtr="0">
            <a:noAutofit/>
          </a:bodyPr>
          <a:lstStyle/>
          <a:p>
            <a:pPr marL="0" marR="0" lvl="0" indent="0" rtl="0">
              <a:lnSpc>
                <a:spcPct val="90000"/>
              </a:lnSpc>
              <a:spcBef>
                <a:spcPts val="0"/>
              </a:spcBef>
              <a:spcAft>
                <a:spcPts val="0"/>
              </a:spcAft>
              <a:buClr>
                <a:schemeClr val="lt1"/>
              </a:buClr>
              <a:buSzPts val="1200"/>
              <a:buFont typeface="Verdana"/>
              <a:buNone/>
            </a:pPr>
            <a:r>
              <a:rPr lang="fr-FR" sz="1200" b="1" i="0" u="none" strike="noStrike" cap="none" dirty="0">
                <a:solidFill>
                  <a:schemeClr val="lt1"/>
                </a:solidFill>
                <a:latin typeface="Verdana"/>
                <a:ea typeface="Verdana"/>
                <a:cs typeface="Verdana"/>
                <a:sym typeface="Verdana"/>
              </a:rPr>
              <a:t>Finance / Légalité</a:t>
            </a:r>
            <a:endParaRPr sz="1400" b="0" i="0" u="none" strike="noStrike" cap="none" dirty="0">
              <a:solidFill>
                <a:srgbClr val="000000"/>
              </a:solidFill>
              <a:latin typeface="Arial"/>
              <a:ea typeface="Arial"/>
              <a:cs typeface="Arial"/>
              <a:sym typeface="Arial"/>
            </a:endParaRPr>
          </a:p>
        </p:txBody>
      </p:sp>
      <p:sp>
        <p:nvSpPr>
          <p:cNvPr id="523" name="Google Shape;523;p17"/>
          <p:cNvSpPr/>
          <p:nvPr/>
        </p:nvSpPr>
        <p:spPr>
          <a:xfrm rot="5400000">
            <a:off x="5546657" y="2929075"/>
            <a:ext cx="465261" cy="6183343"/>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7"/>
          <p:cNvSpPr txBox="1"/>
          <p:nvPr/>
        </p:nvSpPr>
        <p:spPr>
          <a:xfrm>
            <a:off x="2687616" y="5810828"/>
            <a:ext cx="6160631" cy="419837"/>
          </a:xfrm>
          <a:prstGeom prst="rect">
            <a:avLst/>
          </a:prstGeom>
          <a:noFill/>
          <a:ln>
            <a:noFill/>
          </a:ln>
        </p:spPr>
        <p:txBody>
          <a:bodyPr spcFirstLastPara="1" wrap="square" lIns="30475" tIns="15225" rIns="30475" bIns="15225" anchor="ctr" anchorCtr="0">
            <a:noAutofit/>
          </a:bodyPr>
          <a:lstStyle/>
          <a:p>
            <a:pPr marL="57150" marR="0" lvl="1" indent="-57150" rtl="0">
              <a:lnSpc>
                <a:spcPct val="90000"/>
              </a:lnSpc>
              <a:spcBef>
                <a:spcPts val="0"/>
              </a:spcBef>
              <a:spcAft>
                <a:spcPts val="0"/>
              </a:spcAft>
              <a:buClr>
                <a:schemeClr val="dk1"/>
              </a:buClr>
              <a:buSzPts val="800"/>
              <a:buFont typeface="Verdana"/>
              <a:buChar char="•"/>
            </a:pPr>
            <a:r>
              <a:rPr lang="fr-FR" sz="800" b="0" i="0" u="none" strike="noStrike" cap="none">
                <a:solidFill>
                  <a:schemeClr val="dk1"/>
                </a:solidFill>
                <a:latin typeface="Verdana"/>
                <a:ea typeface="Verdana"/>
                <a:cs typeface="Verdana"/>
                <a:sym typeface="Verdana"/>
              </a:rPr>
              <a:t> Cette commission envisage, étudie et rend réalisable des travaux de plus ou moins grande ampleur sur les sites afin de garantir une qualité d’accueil toujours meilleure pour les enfants et leurs familles</a:t>
            </a:r>
            <a:endParaRPr sz="800" b="0" i="0" u="none" strike="noStrike" cap="none">
              <a:solidFill>
                <a:schemeClr val="dk1"/>
              </a:solidFill>
              <a:latin typeface="Arial"/>
              <a:ea typeface="Arial"/>
              <a:cs typeface="Arial"/>
              <a:sym typeface="Arial"/>
            </a:endParaRPr>
          </a:p>
        </p:txBody>
      </p:sp>
      <p:sp>
        <p:nvSpPr>
          <p:cNvPr id="525" name="Google Shape;525;p17"/>
          <p:cNvSpPr/>
          <p:nvPr/>
        </p:nvSpPr>
        <p:spPr>
          <a:xfrm>
            <a:off x="770390" y="5729959"/>
            <a:ext cx="1917225"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7"/>
          <p:cNvSpPr txBox="1"/>
          <p:nvPr/>
        </p:nvSpPr>
        <p:spPr>
          <a:xfrm>
            <a:off x="798780" y="5758349"/>
            <a:ext cx="1860445" cy="524796"/>
          </a:xfrm>
          <a:prstGeom prst="rect">
            <a:avLst/>
          </a:prstGeom>
          <a:noFill/>
          <a:ln>
            <a:noFill/>
          </a:ln>
        </p:spPr>
        <p:txBody>
          <a:bodyPr spcFirstLastPara="1" wrap="square" lIns="45700" tIns="22850" rIns="45700" bIns="22850" anchor="ctr" anchorCtr="0">
            <a:noAutofit/>
          </a:bodyPr>
          <a:lstStyle/>
          <a:p>
            <a:pPr marL="0" marR="0" lvl="0" indent="0" rtl="0">
              <a:lnSpc>
                <a:spcPct val="90000"/>
              </a:lnSpc>
              <a:spcBef>
                <a:spcPts val="0"/>
              </a:spcBef>
              <a:spcAft>
                <a:spcPts val="0"/>
              </a:spcAft>
              <a:buClr>
                <a:schemeClr val="lt1"/>
              </a:buClr>
              <a:buSzPts val="1200"/>
              <a:buFont typeface="Verdana"/>
              <a:buNone/>
            </a:pPr>
            <a:r>
              <a:rPr lang="fr-FR" sz="1200" b="1" i="0" u="none" strike="noStrike" cap="none">
                <a:solidFill>
                  <a:schemeClr val="lt1"/>
                </a:solidFill>
                <a:latin typeface="Verdana"/>
                <a:ea typeface="Verdana"/>
                <a:cs typeface="Verdana"/>
                <a:sym typeface="Verdana"/>
              </a:rPr>
              <a:t>Travaux</a:t>
            </a:r>
            <a:endParaRPr sz="1400" b="0" i="0" u="none" strike="noStrike" cap="none">
              <a:solidFill>
                <a:srgbClr val="000000"/>
              </a:solidFill>
              <a:latin typeface="Arial"/>
              <a:ea typeface="Arial"/>
              <a:cs typeface="Arial"/>
              <a:sym typeface="Arial"/>
            </a:endParaRPr>
          </a:p>
        </p:txBody>
      </p:sp>
      <p:sp>
        <p:nvSpPr>
          <p:cNvPr id="527" name="Google Shape;527;p17"/>
          <p:cNvSpPr txBox="1"/>
          <p:nvPr/>
        </p:nvSpPr>
        <p:spPr>
          <a:xfrm>
            <a:off x="769254" y="1419331"/>
            <a:ext cx="8142517" cy="6259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400"/>
              <a:buFont typeface="Arial"/>
              <a:buNone/>
            </a:pPr>
            <a:endParaRPr sz="1400" b="0" i="0" u="none" strike="noStrike" cap="none">
              <a:solidFill>
                <a:schemeClr val="dk1"/>
              </a:solidFill>
              <a:latin typeface="Verdana"/>
              <a:ea typeface="Verdana"/>
              <a:cs typeface="Verdana"/>
              <a:sym typeface="Verdana"/>
            </a:endParaRPr>
          </a:p>
        </p:txBody>
      </p:sp>
      <p:sp>
        <p:nvSpPr>
          <p:cNvPr id="528" name="Google Shape;528;p17"/>
          <p:cNvSpPr/>
          <p:nvPr/>
        </p:nvSpPr>
        <p:spPr>
          <a:xfrm>
            <a:off x="769253" y="1419331"/>
            <a:ext cx="6931277"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lang="fr-FR" sz="12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chemeClr val="dk1"/>
                </a:solidFill>
                <a:latin typeface="Verdana"/>
                <a:ea typeface="Verdana"/>
                <a:cs typeface="Verdana"/>
                <a:sym typeface="Verdana"/>
              </a:rPr>
              <a:t>Le Conseil d’Administration s’articule par commissions </a:t>
            </a:r>
            <a:r>
              <a:rPr lang="fr-FR" sz="1200" dirty="0">
                <a:solidFill>
                  <a:schemeClr val="dk1"/>
                </a:solidFill>
                <a:latin typeface="Verdana"/>
                <a:ea typeface="Verdana"/>
                <a:cs typeface="Verdana"/>
                <a:sym typeface="Verdana"/>
              </a:rPr>
              <a:t>:</a:t>
            </a:r>
            <a:endParaRPr lang="fr-FR" sz="12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endParaRPr lang="fr-FR" sz="12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chemeClr val="dk1"/>
                </a:solidFill>
                <a:latin typeface="Verdana"/>
                <a:ea typeface="Verdana"/>
                <a:cs typeface="Verdana"/>
                <a:sym typeface="Verdana"/>
              </a:rPr>
              <a:t> </a:t>
            </a:r>
            <a:r>
              <a:rPr lang="fr-FR" sz="1200" b="1" i="0" u="none" strike="noStrike" cap="none" dirty="0">
                <a:solidFill>
                  <a:srgbClr val="D99100"/>
                </a:solidFill>
                <a:latin typeface="Verdana"/>
                <a:ea typeface="Verdana"/>
                <a:cs typeface="Verdana"/>
                <a:sym typeface="Verdana"/>
              </a:rPr>
              <a:t>Nous avons besoin de vous pour faire avancer tous nos projets (et pleins d’autres) sur les années à venir !</a:t>
            </a:r>
          </a:p>
        </p:txBody>
      </p:sp>
      <p:pic>
        <p:nvPicPr>
          <p:cNvPr id="529" name="Google Shape;529;p17"/>
          <p:cNvPicPr preferRelativeResize="0"/>
          <p:nvPr/>
        </p:nvPicPr>
        <p:blipFill rotWithShape="1">
          <a:blip r:embed="rId3">
            <a:alphaModFix/>
          </a:blip>
          <a:srcRect/>
          <a:stretch/>
        </p:blipFill>
        <p:spPr>
          <a:xfrm>
            <a:off x="7866044" y="531703"/>
            <a:ext cx="1266940" cy="887628"/>
          </a:xfrm>
          <a:prstGeom prst="rect">
            <a:avLst/>
          </a:prstGeom>
          <a:noFill/>
          <a:ln>
            <a:noFill/>
          </a:ln>
        </p:spPr>
      </p:pic>
      <p:sp>
        <p:nvSpPr>
          <p:cNvPr id="530" name="Google Shape;530;p17"/>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Arial"/>
                <a:ea typeface="Arial"/>
                <a:cs typeface="Arial"/>
                <a:sym typeface="Arial"/>
              </a:rPr>
              <a:t>6/06/2026</a:t>
            </a:r>
            <a:endParaRPr sz="1400" b="0" i="0" u="none" strike="noStrike" cap="none" dirty="0">
              <a:solidFill>
                <a:srgbClr val="000000"/>
              </a:solidFill>
              <a:latin typeface="Arial"/>
              <a:ea typeface="Arial"/>
              <a:cs typeface="Arial"/>
              <a:sym typeface="Arial"/>
            </a:endParaRPr>
          </a:p>
        </p:txBody>
      </p:sp>
      <p:sp>
        <p:nvSpPr>
          <p:cNvPr id="531" name="Google Shape;531;p17"/>
          <p:cNvSpPr/>
          <p:nvPr/>
        </p:nvSpPr>
        <p:spPr>
          <a:xfrm>
            <a:off x="1729002" y="6456928"/>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8"/>
          <p:cNvSpPr txBox="1">
            <a:spLocks noGrp="1"/>
          </p:cNvSpPr>
          <p:nvPr>
            <p:ph type="title"/>
          </p:nvPr>
        </p:nvSpPr>
        <p:spPr>
          <a:xfrm>
            <a:off x="769256" y="541031"/>
            <a:ext cx="7013777" cy="87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575454"/>
              </a:buClr>
              <a:buSzPts val="2200"/>
              <a:buFont typeface="Verdana"/>
              <a:buNone/>
            </a:pPr>
            <a:r>
              <a:rPr lang="fr-FR"/>
              <a:t>Les commissions : travaux réalisés en 2023 et perspectives</a:t>
            </a:r>
            <a:endParaRPr/>
          </a:p>
        </p:txBody>
      </p:sp>
      <p:sp>
        <p:nvSpPr>
          <p:cNvPr id="539" name="Google Shape;539;p18"/>
          <p:cNvSpPr txBox="1">
            <a:spLocks noGrp="1"/>
          </p:cNvSpPr>
          <p:nvPr>
            <p:ph type="body" idx="2"/>
          </p:nvPr>
        </p:nvSpPr>
        <p:spPr>
          <a:xfrm>
            <a:off x="769254" y="278082"/>
            <a:ext cx="4162964" cy="274638"/>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7F7F7F"/>
              </a:buClr>
              <a:buSzPts val="1400"/>
              <a:buNone/>
            </a:pPr>
            <a:r>
              <a:rPr lang="fr-FR"/>
              <a:t>La vie associative </a:t>
            </a:r>
            <a:endParaRPr/>
          </a:p>
        </p:txBody>
      </p:sp>
      <p:grpSp>
        <p:nvGrpSpPr>
          <p:cNvPr id="540" name="Google Shape;540;p18"/>
          <p:cNvGrpSpPr/>
          <p:nvPr/>
        </p:nvGrpSpPr>
        <p:grpSpPr>
          <a:xfrm>
            <a:off x="770390" y="2066024"/>
            <a:ext cx="8141381" cy="4245511"/>
            <a:chOff x="452" y="362"/>
            <a:chExt cx="8141381" cy="4245511"/>
          </a:xfrm>
        </p:grpSpPr>
        <p:sp>
          <p:nvSpPr>
            <p:cNvPr id="541" name="Google Shape;541;p18"/>
            <p:cNvSpPr/>
            <p:nvPr/>
          </p:nvSpPr>
          <p:spPr>
            <a:xfrm rot="5400000">
              <a:off x="4817218" y="-2800833"/>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8"/>
            <p:cNvSpPr txBox="1"/>
            <p:nvPr/>
          </p:nvSpPr>
          <p:spPr>
            <a:xfrm>
              <a:off x="1957864" y="81233"/>
              <a:ext cx="6161257" cy="419837"/>
            </a:xfrm>
            <a:prstGeom prst="rect">
              <a:avLst/>
            </a:prstGeom>
            <a:noFill/>
            <a:ln>
              <a:noFill/>
            </a:ln>
          </p:spPr>
          <p:txBody>
            <a:bodyPr spcFirstLastPara="1" wrap="square" lIns="72375" tIns="36175" rIns="72375" bIns="36175" anchor="ctr" anchorCtr="0">
              <a:noAutofit/>
            </a:bodyPr>
            <a:lstStyle/>
            <a:p>
              <a:pPr marL="57150" marR="0" lvl="1" indent="-57150" algn="l" rtl="0">
                <a:lnSpc>
                  <a:spcPct val="90000"/>
                </a:lnSpc>
                <a:spcBef>
                  <a:spcPts val="0"/>
                </a:spcBef>
                <a:spcAft>
                  <a:spcPts val="0"/>
                </a:spcAft>
                <a:buClr>
                  <a:schemeClr val="dk1"/>
                </a:buClr>
                <a:buSzPts val="600"/>
                <a:buFont typeface="Verdana"/>
                <a:buChar char="•"/>
              </a:pPr>
              <a:r>
                <a:rPr lang="fr-FR" sz="600" b="0" i="0" u="none" strike="noStrike" cap="none">
                  <a:solidFill>
                    <a:schemeClr val="dk1"/>
                  </a:solidFill>
                  <a:latin typeface="Verdana"/>
                  <a:ea typeface="Verdana"/>
                  <a:cs typeface="Verdana"/>
                  <a:sym typeface="Verdana"/>
                </a:rPr>
                <a:t>Réflexion autour du document unique de délégation et du livret d'accueil du nouvel administrateur</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90"/>
                </a:spcBef>
                <a:spcAft>
                  <a:spcPts val="0"/>
                </a:spcAft>
                <a:buClr>
                  <a:schemeClr val="dk1"/>
                </a:buClr>
                <a:buSzPts val="600"/>
                <a:buFont typeface="Verdana"/>
                <a:buChar char="•"/>
              </a:pPr>
              <a:r>
                <a:rPr lang="fr-FR" sz="600" b="0" i="0" u="none" strike="noStrike" cap="none">
                  <a:solidFill>
                    <a:schemeClr val="dk1"/>
                  </a:solidFill>
                  <a:latin typeface="Verdana"/>
                  <a:ea typeface="Verdana"/>
                  <a:cs typeface="Verdana"/>
                  <a:sym typeface="Verdana"/>
                </a:rPr>
                <a:t>Poursuite de la rédaction des documents de cadrage de l’association (DUD, livret d’accueil de l’administrateur etc…)</a:t>
              </a:r>
              <a:endParaRPr sz="1400" b="0" i="0" u="none" strike="noStrike" cap="none">
                <a:solidFill>
                  <a:srgbClr val="000000"/>
                </a:solidFill>
                <a:latin typeface="Arial"/>
                <a:ea typeface="Arial"/>
                <a:cs typeface="Arial"/>
                <a:sym typeface="Arial"/>
              </a:endParaRPr>
            </a:p>
          </p:txBody>
        </p:sp>
        <p:sp>
          <p:nvSpPr>
            <p:cNvPr id="543" name="Google Shape;543;p18"/>
            <p:cNvSpPr/>
            <p:nvPr/>
          </p:nvSpPr>
          <p:spPr>
            <a:xfrm>
              <a:off x="452" y="362"/>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8"/>
            <p:cNvSpPr txBox="1"/>
            <p:nvPr/>
          </p:nvSpPr>
          <p:spPr>
            <a:xfrm>
              <a:off x="28842" y="28752"/>
              <a:ext cx="1900632" cy="524796"/>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Verdana"/>
                <a:buNone/>
              </a:pPr>
              <a:r>
                <a:rPr lang="fr-FR" sz="1200" b="1" i="0" u="none" strike="noStrike" cap="none">
                  <a:solidFill>
                    <a:schemeClr val="lt1"/>
                  </a:solidFill>
                  <a:latin typeface="Verdana"/>
                  <a:ea typeface="Verdana"/>
                  <a:cs typeface="Verdana"/>
                  <a:sym typeface="Verdana"/>
                </a:rPr>
                <a:t>Vie associative : ACEPP </a:t>
              </a:r>
              <a:endParaRPr sz="1400" b="0" i="0" u="none" strike="noStrike" cap="none">
                <a:solidFill>
                  <a:srgbClr val="000000"/>
                </a:solidFill>
                <a:latin typeface="Arial"/>
                <a:ea typeface="Arial"/>
                <a:cs typeface="Arial"/>
                <a:sym typeface="Arial"/>
              </a:endParaRPr>
            </a:p>
          </p:txBody>
        </p:sp>
        <p:sp>
          <p:nvSpPr>
            <p:cNvPr id="545" name="Google Shape;545;p18"/>
            <p:cNvSpPr/>
            <p:nvPr/>
          </p:nvSpPr>
          <p:spPr>
            <a:xfrm rot="5400000">
              <a:off x="4817218" y="-2190177"/>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8"/>
            <p:cNvSpPr txBox="1"/>
            <p:nvPr/>
          </p:nvSpPr>
          <p:spPr>
            <a:xfrm>
              <a:off x="1957864" y="691889"/>
              <a:ext cx="6161257" cy="419837"/>
            </a:xfrm>
            <a:prstGeom prst="rect">
              <a:avLst/>
            </a:prstGeom>
            <a:noFill/>
            <a:ln>
              <a:noFill/>
            </a:ln>
          </p:spPr>
          <p:txBody>
            <a:bodyPr spcFirstLastPara="1" wrap="square" lIns="72375" tIns="36175" rIns="72375" bIns="36175" anchor="ctr" anchorCtr="0">
              <a:noAutofit/>
            </a:bodyPr>
            <a:lstStyle/>
            <a:p>
              <a:pPr marL="57150" marR="0" lvl="1" indent="-57150" algn="l" rtl="0">
                <a:lnSpc>
                  <a:spcPct val="90000"/>
                </a:lnSpc>
                <a:spcBef>
                  <a:spcPts val="0"/>
                </a:spcBef>
                <a:spcAft>
                  <a:spcPts val="0"/>
                </a:spcAft>
                <a:buClr>
                  <a:schemeClr val="dk1"/>
                </a:buClr>
                <a:buSzPts val="600"/>
                <a:buFont typeface="Verdana"/>
                <a:buChar char="•"/>
              </a:pPr>
              <a:r>
                <a:rPr lang="fr-FR" sz="600" b="0" i="0" u="none" strike="noStrike" cap="none">
                  <a:solidFill>
                    <a:schemeClr val="dk1"/>
                  </a:solidFill>
                  <a:latin typeface="Verdana"/>
                  <a:ea typeface="Verdana"/>
                  <a:cs typeface="Verdana"/>
                  <a:sym typeface="Verdana"/>
                </a:rPr>
                <a:t>Temps d'échanges avec les professionnels et/ou les parents accompagnés par des associations (la maison de l'écologie…)</a:t>
              </a:r>
              <a:endParaRPr sz="600" b="0" i="0" u="none" strike="noStrike" cap="none">
                <a:solidFill>
                  <a:srgbClr val="FF0000"/>
                </a:solidFill>
                <a:latin typeface="Verdana"/>
                <a:ea typeface="Verdana"/>
                <a:cs typeface="Verdana"/>
                <a:sym typeface="Verdana"/>
              </a:endParaRPr>
            </a:p>
            <a:p>
              <a:pPr marL="57150" marR="0" lvl="1" indent="-57150" algn="l" rtl="0">
                <a:lnSpc>
                  <a:spcPct val="90000"/>
                </a:lnSpc>
                <a:spcBef>
                  <a:spcPts val="90"/>
                </a:spcBef>
                <a:spcAft>
                  <a:spcPts val="0"/>
                </a:spcAft>
                <a:buClr>
                  <a:schemeClr val="dk1"/>
                </a:buClr>
                <a:buSzPts val="600"/>
                <a:buFont typeface="Verdana"/>
                <a:buChar char="•"/>
              </a:pPr>
              <a:r>
                <a:rPr lang="fr-FR" sz="600" b="0" i="0" u="none" strike="noStrike" cap="none">
                  <a:solidFill>
                    <a:schemeClr val="dk1"/>
                  </a:solidFill>
                  <a:latin typeface="Verdana"/>
                  <a:ea typeface="Verdana"/>
                  <a:cs typeface="Verdana"/>
                  <a:sym typeface="Verdana"/>
                </a:rPr>
                <a:t>Réflexion autour de mise en place d’affiches</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90"/>
                </a:spcBef>
                <a:spcAft>
                  <a:spcPts val="0"/>
                </a:spcAft>
                <a:buClr>
                  <a:schemeClr val="dk1"/>
                </a:buClr>
                <a:buSzPts val="600"/>
                <a:buFont typeface="Verdana"/>
                <a:buChar char="•"/>
              </a:pPr>
              <a:r>
                <a:rPr lang="fr-FR" sz="600" b="0" i="0" u="none" strike="noStrike" cap="none">
                  <a:solidFill>
                    <a:schemeClr val="dk1"/>
                  </a:solidFill>
                  <a:latin typeface="Verdana"/>
                  <a:ea typeface="Verdana"/>
                  <a:cs typeface="Verdana"/>
                  <a:sym typeface="Verdana"/>
                </a:rPr>
                <a:t>Avec l’aide de la maison de l’écologie, créer des panneaux « pédagogiques » sur des gestes écologiques simples à mettre en place à la maison comme à la crèche. </a:t>
              </a:r>
              <a:endParaRPr sz="600" b="0" i="0" u="none" strike="noStrike" cap="none">
                <a:solidFill>
                  <a:srgbClr val="FF0000"/>
                </a:solidFill>
                <a:latin typeface="Verdana"/>
                <a:ea typeface="Verdana"/>
                <a:cs typeface="Verdana"/>
                <a:sym typeface="Verdana"/>
              </a:endParaRPr>
            </a:p>
          </p:txBody>
        </p:sp>
        <p:sp>
          <p:nvSpPr>
            <p:cNvPr id="547" name="Google Shape;547;p18"/>
            <p:cNvSpPr/>
            <p:nvPr/>
          </p:nvSpPr>
          <p:spPr>
            <a:xfrm>
              <a:off x="452" y="611018"/>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8"/>
            <p:cNvSpPr txBox="1"/>
            <p:nvPr/>
          </p:nvSpPr>
          <p:spPr>
            <a:xfrm>
              <a:off x="28842" y="639408"/>
              <a:ext cx="1900632" cy="524796"/>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Verdana"/>
                <a:buNone/>
              </a:pPr>
              <a:r>
                <a:rPr lang="fr-FR" sz="1200" b="1" i="0" u="none" strike="noStrike" cap="none">
                  <a:solidFill>
                    <a:schemeClr val="lt1"/>
                  </a:solidFill>
                  <a:latin typeface="Verdana"/>
                  <a:ea typeface="Verdana"/>
                  <a:cs typeface="Verdana"/>
                  <a:sym typeface="Verdana"/>
                </a:rPr>
                <a:t>Eco-responsabilité</a:t>
              </a:r>
              <a:endParaRPr sz="1400" b="0" i="0" u="none" strike="noStrike" cap="none">
                <a:solidFill>
                  <a:srgbClr val="000000"/>
                </a:solidFill>
                <a:latin typeface="Arial"/>
                <a:ea typeface="Arial"/>
                <a:cs typeface="Arial"/>
                <a:sym typeface="Arial"/>
              </a:endParaRPr>
            </a:p>
          </p:txBody>
        </p:sp>
        <p:sp>
          <p:nvSpPr>
            <p:cNvPr id="549" name="Google Shape;549;p18"/>
            <p:cNvSpPr/>
            <p:nvPr/>
          </p:nvSpPr>
          <p:spPr>
            <a:xfrm rot="5400000">
              <a:off x="4817218" y="-1579521"/>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8"/>
            <p:cNvSpPr txBox="1"/>
            <p:nvPr/>
          </p:nvSpPr>
          <p:spPr>
            <a:xfrm>
              <a:off x="1957864" y="1302545"/>
              <a:ext cx="6161257" cy="419837"/>
            </a:xfrm>
            <a:prstGeom prst="rect">
              <a:avLst/>
            </a:prstGeom>
            <a:noFill/>
            <a:ln>
              <a:noFill/>
            </a:ln>
          </p:spPr>
          <p:txBody>
            <a:bodyPr spcFirstLastPara="1" wrap="square" lIns="22850" tIns="11425" rIns="22850" bIns="11425" anchor="ctr" anchorCtr="0">
              <a:noAutofit/>
            </a:bodyPr>
            <a:lstStyle/>
            <a:p>
              <a:pPr marL="57150" marR="0" lvl="1" indent="-57150" algn="l" rtl="0">
                <a:lnSpc>
                  <a:spcPct val="90000"/>
                </a:lnSpc>
                <a:spcBef>
                  <a:spcPts val="0"/>
                </a:spcBef>
                <a:spcAft>
                  <a:spcPts val="0"/>
                </a:spcAft>
                <a:buClr>
                  <a:schemeClr val="dk1"/>
                </a:buClr>
                <a:buSzPts val="600"/>
                <a:buFont typeface="Verdana"/>
                <a:buChar char="•"/>
              </a:pPr>
              <a:r>
                <a:rPr lang="fr-FR" sz="600" b="0" i="0" u="none" strike="noStrike" cap="none">
                  <a:solidFill>
                    <a:schemeClr val="dk1"/>
                  </a:solidFill>
                  <a:latin typeface="Verdana"/>
                  <a:ea typeface="Verdana"/>
                  <a:cs typeface="Verdana"/>
                  <a:sym typeface="Verdana"/>
                </a:rPr>
                <a:t>Réflexion autour de la construction d’une newsletter</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90"/>
                </a:spcBef>
                <a:spcAft>
                  <a:spcPts val="0"/>
                </a:spcAft>
                <a:buClr>
                  <a:schemeClr val="dk1"/>
                </a:buClr>
                <a:buSzPts val="600"/>
                <a:buFont typeface="Verdana"/>
                <a:buChar char="•"/>
              </a:pPr>
              <a:r>
                <a:rPr lang="fr-FR" sz="600" b="0" i="0" u="none" strike="noStrike" cap="none">
                  <a:solidFill>
                    <a:schemeClr val="dk1"/>
                  </a:solidFill>
                  <a:latin typeface="Verdana"/>
                  <a:ea typeface="Verdana"/>
                  <a:cs typeface="Verdana"/>
                  <a:sym typeface="Verdana"/>
                </a:rPr>
                <a:t>Réflexion sur la création d’un trombinoscope</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90"/>
                </a:spcBef>
                <a:spcAft>
                  <a:spcPts val="0"/>
                </a:spcAft>
                <a:buClr>
                  <a:schemeClr val="dk1"/>
                </a:buClr>
                <a:buSzPts val="600"/>
                <a:buFont typeface="Verdana"/>
                <a:buChar char="•"/>
              </a:pPr>
              <a:r>
                <a:rPr lang="fr-FR" sz="600" b="0" i="0" u="none" strike="noStrike" cap="none">
                  <a:solidFill>
                    <a:schemeClr val="dk1"/>
                  </a:solidFill>
                  <a:latin typeface="Verdana"/>
                  <a:ea typeface="Verdana"/>
                  <a:cs typeface="Verdana"/>
                  <a:sym typeface="Verdana"/>
                </a:rPr>
                <a:t>Poursuite de la création de la « boîte à outils » des documents types, gestion du blog, création d’affiches pour des évènements</a:t>
              </a:r>
              <a:endParaRPr sz="1400" b="0" i="0" u="none" strike="noStrike" cap="none">
                <a:solidFill>
                  <a:srgbClr val="000000"/>
                </a:solidFill>
                <a:latin typeface="Arial"/>
                <a:ea typeface="Arial"/>
                <a:cs typeface="Arial"/>
                <a:sym typeface="Arial"/>
              </a:endParaRPr>
            </a:p>
          </p:txBody>
        </p:sp>
        <p:sp>
          <p:nvSpPr>
            <p:cNvPr id="551" name="Google Shape;551;p18"/>
            <p:cNvSpPr/>
            <p:nvPr/>
          </p:nvSpPr>
          <p:spPr>
            <a:xfrm>
              <a:off x="452" y="1221674"/>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8"/>
            <p:cNvSpPr txBox="1"/>
            <p:nvPr/>
          </p:nvSpPr>
          <p:spPr>
            <a:xfrm>
              <a:off x="28842" y="1250064"/>
              <a:ext cx="1900632" cy="524796"/>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Verdana"/>
                <a:buNone/>
              </a:pPr>
              <a:r>
                <a:rPr lang="fr-FR" sz="1200" b="1" i="0" u="none" strike="noStrike" cap="none">
                  <a:solidFill>
                    <a:schemeClr val="lt1"/>
                  </a:solidFill>
                  <a:latin typeface="Verdana"/>
                  <a:ea typeface="Verdana"/>
                  <a:cs typeface="Verdana"/>
                  <a:sym typeface="Verdana"/>
                </a:rPr>
                <a:t>La communication </a:t>
              </a:r>
              <a:endParaRPr sz="1400" b="0" i="0" u="none" strike="noStrike" cap="none">
                <a:solidFill>
                  <a:srgbClr val="000000"/>
                </a:solidFill>
                <a:latin typeface="Arial"/>
                <a:ea typeface="Arial"/>
                <a:cs typeface="Arial"/>
                <a:sym typeface="Arial"/>
              </a:endParaRPr>
            </a:p>
          </p:txBody>
        </p:sp>
        <p:sp>
          <p:nvSpPr>
            <p:cNvPr id="553" name="Google Shape;553;p18"/>
            <p:cNvSpPr/>
            <p:nvPr/>
          </p:nvSpPr>
          <p:spPr>
            <a:xfrm rot="5400000">
              <a:off x="4817218" y="-968866"/>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8"/>
            <p:cNvSpPr txBox="1"/>
            <p:nvPr/>
          </p:nvSpPr>
          <p:spPr>
            <a:xfrm>
              <a:off x="1957864" y="1913200"/>
              <a:ext cx="6161257" cy="419837"/>
            </a:xfrm>
            <a:prstGeom prst="rect">
              <a:avLst/>
            </a:prstGeom>
            <a:noFill/>
            <a:ln>
              <a:noFill/>
            </a:ln>
          </p:spPr>
          <p:txBody>
            <a:bodyPr spcFirstLastPara="1" wrap="square" lIns="22850" tIns="11425" rIns="22850" bIns="11425" anchor="ctr" anchorCtr="0">
              <a:noAutofit/>
            </a:bodyPr>
            <a:lstStyle/>
            <a:p>
              <a:pPr marL="57150" marR="0" lvl="1" indent="-57150" algn="l" rtl="0">
                <a:lnSpc>
                  <a:spcPct val="90000"/>
                </a:lnSpc>
                <a:spcBef>
                  <a:spcPts val="0"/>
                </a:spcBef>
                <a:spcAft>
                  <a:spcPts val="0"/>
                </a:spcAft>
                <a:buClr>
                  <a:schemeClr val="dk1"/>
                </a:buClr>
                <a:buSzPts val="600"/>
                <a:buFont typeface="Verdana"/>
                <a:buChar char="•"/>
              </a:pPr>
              <a:r>
                <a:rPr lang="fr-FR" sz="600" b="0" i="0" u="none" strike="noStrike" cap="none">
                  <a:solidFill>
                    <a:schemeClr val="dk1"/>
                  </a:solidFill>
                  <a:latin typeface="Verdana"/>
                  <a:ea typeface="Verdana"/>
                  <a:cs typeface="Verdana"/>
                  <a:sym typeface="Verdana"/>
                </a:rPr>
                <a:t>Propositions d’activités sur le blog de l’association « Le coin des bonnes idées » pour les enfants (activités, astuces, jardinage, massages…)</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90"/>
                </a:spcBef>
                <a:spcAft>
                  <a:spcPts val="0"/>
                </a:spcAft>
                <a:buClr>
                  <a:schemeClr val="dk1"/>
                </a:buClr>
                <a:buSzPts val="600"/>
                <a:buFont typeface="Verdana"/>
                <a:buChar char="•"/>
              </a:pPr>
              <a:r>
                <a:rPr lang="fr-FR" sz="600" b="0" i="0" u="none" strike="noStrike" cap="none">
                  <a:solidFill>
                    <a:schemeClr val="dk1"/>
                  </a:solidFill>
                  <a:latin typeface="Verdana"/>
                  <a:ea typeface="Verdana"/>
                  <a:cs typeface="Verdana"/>
                  <a:sym typeface="Verdana"/>
                </a:rPr>
                <a:t>Décision de poursuivre cette modalité d’accompagnement à la parentalité, proposition de temps d’échange parents/enfants/professionnels autour d’activités comme le yoga, la danse, les arts plastiques, la musique etc…</a:t>
              </a:r>
              <a:r>
                <a:rPr lang="fr-FR" sz="600" b="0" i="0" u="none" strike="noStrike" cap="none">
                  <a:solidFill>
                    <a:srgbClr val="FF0000"/>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p:txBody>
        </p:sp>
        <p:sp>
          <p:nvSpPr>
            <p:cNvPr id="555" name="Google Shape;555;p18"/>
            <p:cNvSpPr/>
            <p:nvPr/>
          </p:nvSpPr>
          <p:spPr>
            <a:xfrm>
              <a:off x="452" y="1832330"/>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8"/>
            <p:cNvSpPr txBox="1"/>
            <p:nvPr/>
          </p:nvSpPr>
          <p:spPr>
            <a:xfrm>
              <a:off x="28842" y="1860720"/>
              <a:ext cx="1900632" cy="524796"/>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Verdana"/>
                <a:buNone/>
              </a:pPr>
              <a:r>
                <a:rPr lang="fr-FR" sz="1200" b="1" i="0" u="none" strike="noStrike" cap="none">
                  <a:solidFill>
                    <a:schemeClr val="lt1"/>
                  </a:solidFill>
                  <a:latin typeface="Verdana"/>
                  <a:ea typeface="Verdana"/>
                  <a:cs typeface="Verdana"/>
                  <a:sym typeface="Verdana"/>
                </a:rPr>
                <a:t>Accompagnement à la parentalité / Rencontres à Thème</a:t>
              </a:r>
              <a:endParaRPr sz="1400" b="0" i="0" u="none" strike="noStrike" cap="none">
                <a:solidFill>
                  <a:srgbClr val="000000"/>
                </a:solidFill>
                <a:latin typeface="Arial"/>
                <a:ea typeface="Arial"/>
                <a:cs typeface="Arial"/>
                <a:sym typeface="Arial"/>
              </a:endParaRPr>
            </a:p>
          </p:txBody>
        </p:sp>
        <p:sp>
          <p:nvSpPr>
            <p:cNvPr id="557" name="Google Shape;557;p18"/>
            <p:cNvSpPr/>
            <p:nvPr/>
          </p:nvSpPr>
          <p:spPr>
            <a:xfrm rot="5400000">
              <a:off x="4817218" y="-393379"/>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18"/>
            <p:cNvSpPr txBox="1"/>
            <p:nvPr/>
          </p:nvSpPr>
          <p:spPr>
            <a:xfrm>
              <a:off x="1957864" y="2488687"/>
              <a:ext cx="6161257" cy="419837"/>
            </a:xfrm>
            <a:prstGeom prst="rect">
              <a:avLst/>
            </a:prstGeom>
            <a:noFill/>
            <a:ln>
              <a:noFill/>
            </a:ln>
          </p:spPr>
          <p:txBody>
            <a:bodyPr spcFirstLastPara="1" wrap="square" lIns="22850" tIns="11425" rIns="22850" bIns="11425" anchor="ctr" anchorCtr="0">
              <a:noAutofit/>
            </a:bodyPr>
            <a:lstStyle/>
            <a:p>
              <a:pPr marL="57150" marR="0" lvl="1" indent="-57150" algn="l" rtl="0">
                <a:lnSpc>
                  <a:spcPct val="90000"/>
                </a:lnSpc>
                <a:spcBef>
                  <a:spcPts val="0"/>
                </a:spcBef>
                <a:spcAft>
                  <a:spcPts val="0"/>
                </a:spcAft>
                <a:buClr>
                  <a:schemeClr val="dk1"/>
                </a:buClr>
                <a:buSzPts val="600"/>
                <a:buFont typeface="Verdana"/>
                <a:buChar char="•"/>
              </a:pPr>
              <a:r>
                <a:rPr lang="fr-FR" sz="600" b="0" i="0" u="none" strike="noStrike" cap="none" dirty="0">
                  <a:solidFill>
                    <a:schemeClr val="dk1"/>
                  </a:solidFill>
                  <a:latin typeface="Verdana"/>
                  <a:ea typeface="Verdana"/>
                  <a:cs typeface="Verdana"/>
                  <a:sym typeface="Verdana"/>
                </a:rPr>
                <a:t>2</a:t>
              </a:r>
              <a:r>
                <a:rPr lang="fr-FR" sz="600" b="0" i="0" u="none" strike="noStrike" cap="none" baseline="30000" dirty="0">
                  <a:solidFill>
                    <a:schemeClr val="dk1"/>
                  </a:solidFill>
                  <a:latin typeface="Verdana"/>
                  <a:ea typeface="Verdana"/>
                  <a:cs typeface="Verdana"/>
                  <a:sym typeface="Verdana"/>
                </a:rPr>
                <a:t>ème</a:t>
              </a:r>
              <a:r>
                <a:rPr lang="fr-FR" sz="600" b="0" i="0" u="none" strike="noStrike" cap="none" dirty="0">
                  <a:solidFill>
                    <a:schemeClr val="dk1"/>
                  </a:solidFill>
                  <a:latin typeface="Verdana"/>
                  <a:ea typeface="Verdana"/>
                  <a:cs typeface="Verdana"/>
                  <a:sym typeface="Verdana"/>
                </a:rPr>
                <a:t> Edition de notre fête de printemps</a:t>
              </a:r>
            </a:p>
            <a:p>
              <a:pPr marL="57150" marR="0" lvl="1" indent="-57150" algn="l" rtl="0">
                <a:lnSpc>
                  <a:spcPct val="90000"/>
                </a:lnSpc>
                <a:spcBef>
                  <a:spcPts val="0"/>
                </a:spcBef>
                <a:spcAft>
                  <a:spcPts val="0"/>
                </a:spcAft>
                <a:buClr>
                  <a:schemeClr val="dk1"/>
                </a:buClr>
                <a:buSzPts val="600"/>
                <a:buFont typeface="Verdana"/>
                <a:buChar char="•"/>
              </a:pPr>
              <a:r>
                <a:rPr lang="fr-FR" sz="600" dirty="0">
                  <a:solidFill>
                    <a:schemeClr val="dk1"/>
                  </a:solidFill>
                  <a:latin typeface="Verdana"/>
                  <a:ea typeface="Verdana"/>
                  <a:sym typeface="Verdana"/>
                </a:rPr>
                <a:t>Participation au vide grenier du 1</a:t>
              </a:r>
              <a:r>
                <a:rPr lang="fr-FR" sz="600" baseline="30000" dirty="0">
                  <a:solidFill>
                    <a:schemeClr val="dk1"/>
                  </a:solidFill>
                  <a:latin typeface="Verdana"/>
                  <a:ea typeface="Verdana"/>
                  <a:sym typeface="Verdana"/>
                </a:rPr>
                <a:t>ER</a:t>
              </a:r>
              <a:r>
                <a:rPr lang="fr-FR" sz="600" dirty="0">
                  <a:solidFill>
                    <a:schemeClr val="dk1"/>
                  </a:solidFill>
                  <a:latin typeface="Verdana"/>
                  <a:ea typeface="Verdana"/>
                  <a:sym typeface="Verdana"/>
                </a:rPr>
                <a:t> arrondissement.</a:t>
              </a:r>
              <a:endParaRPr sz="1400" b="0" i="0" u="none" strike="noStrike" cap="none" dirty="0">
                <a:solidFill>
                  <a:srgbClr val="000000"/>
                </a:solidFill>
                <a:latin typeface="Arial"/>
                <a:ea typeface="Arial"/>
                <a:cs typeface="Arial"/>
                <a:sym typeface="Arial"/>
              </a:endParaRPr>
            </a:p>
          </p:txBody>
        </p:sp>
        <p:sp>
          <p:nvSpPr>
            <p:cNvPr id="559" name="Google Shape;559;p18"/>
            <p:cNvSpPr/>
            <p:nvPr/>
          </p:nvSpPr>
          <p:spPr>
            <a:xfrm>
              <a:off x="452" y="2442985"/>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8"/>
            <p:cNvSpPr txBox="1"/>
            <p:nvPr/>
          </p:nvSpPr>
          <p:spPr>
            <a:xfrm>
              <a:off x="28842" y="2471375"/>
              <a:ext cx="1900632" cy="524796"/>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Verdana"/>
                <a:buNone/>
              </a:pPr>
              <a:r>
                <a:rPr lang="fr-FR" sz="1200" b="1" i="0" u="none" strike="noStrike" cap="none">
                  <a:solidFill>
                    <a:schemeClr val="lt1"/>
                  </a:solidFill>
                  <a:latin typeface="Verdana"/>
                  <a:ea typeface="Verdana"/>
                  <a:cs typeface="Verdana"/>
                  <a:sym typeface="Verdana"/>
                </a:rPr>
                <a:t>Evénements / fêtes</a:t>
              </a:r>
              <a:endParaRPr sz="1400" b="0" i="0" u="none" strike="noStrike" cap="none">
                <a:solidFill>
                  <a:srgbClr val="000000"/>
                </a:solidFill>
                <a:latin typeface="Arial"/>
                <a:ea typeface="Arial"/>
                <a:cs typeface="Arial"/>
                <a:sym typeface="Arial"/>
              </a:endParaRPr>
            </a:p>
          </p:txBody>
        </p:sp>
        <p:sp>
          <p:nvSpPr>
            <p:cNvPr id="561" name="Google Shape;561;p18"/>
            <p:cNvSpPr/>
            <p:nvPr/>
          </p:nvSpPr>
          <p:spPr>
            <a:xfrm rot="5400000">
              <a:off x="4817218" y="252445"/>
              <a:ext cx="465261" cy="6183969"/>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8"/>
            <p:cNvSpPr txBox="1"/>
            <p:nvPr/>
          </p:nvSpPr>
          <p:spPr>
            <a:xfrm>
              <a:off x="1957864" y="3134511"/>
              <a:ext cx="6161257" cy="419837"/>
            </a:xfrm>
            <a:prstGeom prst="rect">
              <a:avLst/>
            </a:prstGeom>
            <a:noFill/>
            <a:ln>
              <a:noFill/>
            </a:ln>
          </p:spPr>
          <p:txBody>
            <a:bodyPr spcFirstLastPara="1" wrap="square" lIns="22850" tIns="11425" rIns="22850" bIns="11425" anchor="ctr" anchorCtr="0">
              <a:noAutofit/>
            </a:bodyPr>
            <a:lstStyle/>
            <a:p>
              <a:pPr marL="57150" marR="0" lvl="1" indent="-57150" algn="l" rtl="0">
                <a:lnSpc>
                  <a:spcPct val="90000"/>
                </a:lnSpc>
                <a:spcBef>
                  <a:spcPts val="0"/>
                </a:spcBef>
                <a:spcAft>
                  <a:spcPts val="0"/>
                </a:spcAft>
                <a:buClr>
                  <a:schemeClr val="dk1"/>
                </a:buClr>
                <a:buSzPts val="600"/>
                <a:buFont typeface="Verdana"/>
                <a:buChar char="•"/>
              </a:pPr>
              <a:r>
                <a:rPr lang="fr-FR" sz="600" b="0" i="0" u="none" strike="noStrike" cap="none" dirty="0">
                  <a:solidFill>
                    <a:schemeClr val="dk1"/>
                  </a:solidFill>
                  <a:latin typeface="Verdana"/>
                  <a:ea typeface="Verdana"/>
                  <a:cs typeface="Verdana"/>
                  <a:sym typeface="Verdana"/>
                </a:rPr>
                <a:t>Règlement de fonctionnement en cours de réactualisation</a:t>
              </a:r>
              <a:endParaRPr sz="1400" b="0" i="0" u="none" strike="noStrike" cap="none" dirty="0">
                <a:solidFill>
                  <a:srgbClr val="000000"/>
                </a:solidFill>
                <a:latin typeface="Arial"/>
                <a:ea typeface="Arial"/>
                <a:cs typeface="Arial"/>
                <a:sym typeface="Arial"/>
              </a:endParaRPr>
            </a:p>
            <a:p>
              <a:pPr marL="57150" marR="0" lvl="1" indent="-57150" algn="l" rtl="0">
                <a:lnSpc>
                  <a:spcPct val="90000"/>
                </a:lnSpc>
                <a:spcBef>
                  <a:spcPts val="90"/>
                </a:spcBef>
                <a:spcAft>
                  <a:spcPts val="0"/>
                </a:spcAft>
                <a:buClr>
                  <a:schemeClr val="dk1"/>
                </a:buClr>
                <a:buSzPts val="600"/>
                <a:buFont typeface="Verdana"/>
                <a:buChar char="•"/>
              </a:pPr>
              <a:r>
                <a:rPr lang="fr-FR" sz="600" b="0" i="0" u="none" strike="noStrike" cap="none" dirty="0">
                  <a:solidFill>
                    <a:schemeClr val="dk1"/>
                  </a:solidFill>
                  <a:latin typeface="Verdana"/>
                  <a:ea typeface="Verdana"/>
                  <a:cs typeface="Verdana"/>
                  <a:sym typeface="Verdana"/>
                </a:rPr>
                <a:t>Maintient de réunions régulières des membres de la Commission finance</a:t>
              </a:r>
              <a:endParaRPr sz="1400" b="0" i="0" u="none" strike="noStrike" cap="none" dirty="0">
                <a:solidFill>
                  <a:srgbClr val="000000"/>
                </a:solidFill>
                <a:latin typeface="Arial"/>
                <a:ea typeface="Arial"/>
                <a:cs typeface="Arial"/>
                <a:sym typeface="Arial"/>
              </a:endParaRPr>
            </a:p>
            <a:p>
              <a:pPr marL="57150" marR="0" lvl="1" indent="-57150" algn="l" rtl="0">
                <a:lnSpc>
                  <a:spcPct val="90000"/>
                </a:lnSpc>
                <a:spcBef>
                  <a:spcPts val="90"/>
                </a:spcBef>
                <a:spcAft>
                  <a:spcPts val="0"/>
                </a:spcAft>
                <a:buClr>
                  <a:schemeClr val="dk1"/>
                </a:buClr>
                <a:buSzPts val="600"/>
                <a:buFont typeface="Verdana"/>
                <a:buChar char="•"/>
              </a:pPr>
              <a:r>
                <a:rPr lang="fr-FR" sz="600" b="0" i="0" u="none" strike="noStrike" cap="none" dirty="0">
                  <a:solidFill>
                    <a:schemeClr val="dk1"/>
                  </a:solidFill>
                  <a:latin typeface="Verdana"/>
                  <a:ea typeface="Verdana"/>
                  <a:cs typeface="Verdana"/>
                  <a:sym typeface="Verdana"/>
                </a:rPr>
                <a:t>Préparer les perspectives financières à court et moyen terme</a:t>
              </a:r>
              <a:endParaRPr sz="1400" b="0" i="0" u="none" strike="noStrike" cap="none" dirty="0">
                <a:solidFill>
                  <a:srgbClr val="000000"/>
                </a:solidFill>
                <a:latin typeface="Arial"/>
                <a:ea typeface="Arial"/>
                <a:cs typeface="Arial"/>
                <a:sym typeface="Arial"/>
              </a:endParaRPr>
            </a:p>
          </p:txBody>
        </p:sp>
        <p:sp>
          <p:nvSpPr>
            <p:cNvPr id="563" name="Google Shape;563;p18"/>
            <p:cNvSpPr/>
            <p:nvPr/>
          </p:nvSpPr>
          <p:spPr>
            <a:xfrm>
              <a:off x="452" y="3053641"/>
              <a:ext cx="1957412"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8"/>
            <p:cNvSpPr txBox="1"/>
            <p:nvPr/>
          </p:nvSpPr>
          <p:spPr>
            <a:xfrm>
              <a:off x="28842" y="3082031"/>
              <a:ext cx="1900632" cy="524796"/>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Verdana"/>
                <a:buNone/>
              </a:pPr>
              <a:r>
                <a:rPr lang="fr-FR" sz="1200" b="1" i="0" u="none" strike="noStrike" cap="none">
                  <a:solidFill>
                    <a:schemeClr val="lt1"/>
                  </a:solidFill>
                  <a:latin typeface="Verdana"/>
                  <a:ea typeface="Verdana"/>
                  <a:cs typeface="Verdana"/>
                  <a:sym typeface="Verdana"/>
                </a:rPr>
                <a:t>Finance/Légalité</a:t>
              </a:r>
              <a:endParaRPr sz="1400" b="0" i="0" u="none" strike="noStrike" cap="none">
                <a:solidFill>
                  <a:srgbClr val="000000"/>
                </a:solidFill>
                <a:latin typeface="Arial"/>
                <a:ea typeface="Arial"/>
                <a:cs typeface="Arial"/>
                <a:sym typeface="Arial"/>
              </a:endParaRPr>
            </a:p>
          </p:txBody>
        </p:sp>
        <p:sp>
          <p:nvSpPr>
            <p:cNvPr id="565" name="Google Shape;565;p18"/>
            <p:cNvSpPr/>
            <p:nvPr/>
          </p:nvSpPr>
          <p:spPr>
            <a:xfrm rot="5400000">
              <a:off x="4776719" y="863413"/>
              <a:ext cx="465261" cy="6183343"/>
            </a:xfrm>
            <a:prstGeom prst="round2SameRect">
              <a:avLst>
                <a:gd name="adj1" fmla="val 16667"/>
                <a:gd name="adj2" fmla="val 0"/>
              </a:avLst>
            </a:prstGeom>
            <a:solidFill>
              <a:srgbClr val="FEE5C8">
                <a:alpha val="89019"/>
              </a:srgbClr>
            </a:solidFill>
            <a:ln w="25400" cap="flat" cmpd="sng">
              <a:solidFill>
                <a:srgbClr val="FEE5C8">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8"/>
            <p:cNvSpPr txBox="1"/>
            <p:nvPr/>
          </p:nvSpPr>
          <p:spPr>
            <a:xfrm>
              <a:off x="1917678" y="3745166"/>
              <a:ext cx="6160631" cy="472317"/>
            </a:xfrm>
            <a:prstGeom prst="rect">
              <a:avLst/>
            </a:prstGeom>
            <a:noFill/>
            <a:ln>
              <a:noFill/>
            </a:ln>
          </p:spPr>
          <p:txBody>
            <a:bodyPr spcFirstLastPara="1" wrap="square" lIns="22850" tIns="11425" rIns="22850" bIns="11425" anchor="ctr" anchorCtr="0">
              <a:noAutofit/>
            </a:bodyPr>
            <a:lstStyle/>
            <a:p>
              <a:pPr lvl="0"/>
              <a:endParaRPr lang="fr-FR" sz="700" dirty="0">
                <a:solidFill>
                  <a:schemeClr val="tx1"/>
                </a:solidFill>
              </a:endParaRPr>
            </a:p>
            <a:p>
              <a:pPr lvl="0"/>
              <a:r>
                <a:rPr lang="fr-FR" sz="700" dirty="0">
                  <a:solidFill>
                    <a:schemeClr val="tx1"/>
                  </a:solidFill>
                  <a:latin typeface="Verdana" panose="020B0604030504040204" pitchFamily="34" charset="0"/>
                  <a:ea typeface="Verdana" panose="020B0604030504040204" pitchFamily="34" charset="0"/>
                  <a:cs typeface="Verdana" panose="020B0604030504040204" pitchFamily="34" charset="0"/>
                </a:rPr>
                <a:t>Réflexion sur l’accessibilité du site du Gros Caillou</a:t>
              </a:r>
              <a:endParaRPr lang="fr-FR" sz="700" dirty="0">
                <a:solidFill>
                  <a:schemeClr val="tx1"/>
                </a:solidFill>
              </a:endParaRPr>
            </a:p>
            <a:p>
              <a:pPr lvl="0"/>
              <a:r>
                <a:rPr lang="fr-FR" sz="700" dirty="0">
                  <a:solidFill>
                    <a:schemeClr val="tx1"/>
                  </a:solidFill>
                  <a:latin typeface="Verdana" panose="020B0604030504040204" pitchFamily="34" charset="0"/>
                  <a:ea typeface="Verdana" panose="020B0604030504040204" pitchFamily="34" charset="0"/>
                  <a:cs typeface="Verdana" panose="020B0604030504040204" pitchFamily="34" charset="0"/>
                </a:rPr>
                <a:t>Projet de réaménagement de la cuisine et de la rénovation du 1er étage du site du Gros Caillou</a:t>
              </a:r>
              <a:endParaRPr lang="fr-FR" sz="700" dirty="0">
                <a:solidFill>
                  <a:schemeClr val="tx1"/>
                </a:solidFill>
              </a:endParaRPr>
            </a:p>
            <a:p>
              <a:pPr lvl="0"/>
              <a:r>
                <a:rPr lang="fr-FR" sz="700" dirty="0">
                  <a:solidFill>
                    <a:schemeClr val="tx1"/>
                  </a:solidFill>
                  <a:latin typeface="Verdana" panose="020B0604030504040204" pitchFamily="34" charset="0"/>
                  <a:ea typeface="Verdana" panose="020B0604030504040204" pitchFamily="34" charset="0"/>
                  <a:cs typeface="Verdana" panose="020B0604030504040204" pitchFamily="34" charset="0"/>
                </a:rPr>
                <a:t>Projet de réaménagement des salles du site de Vaucanson en vu d’accueillir l'inter-âge </a:t>
              </a:r>
              <a:endParaRPr lang="fr-FR" sz="700" dirty="0">
                <a:solidFill>
                  <a:schemeClr val="tx1"/>
                </a:solidFill>
              </a:endParaRPr>
            </a:p>
          </p:txBody>
        </p:sp>
        <p:sp>
          <p:nvSpPr>
            <p:cNvPr id="567" name="Google Shape;567;p18"/>
            <p:cNvSpPr/>
            <p:nvPr/>
          </p:nvSpPr>
          <p:spPr>
            <a:xfrm>
              <a:off x="452" y="3664297"/>
              <a:ext cx="1917225" cy="581576"/>
            </a:xfrm>
            <a:prstGeom prst="roundRect">
              <a:avLst>
                <a:gd name="adj" fmla="val 16667"/>
              </a:avLst>
            </a:prstGeom>
            <a:solidFill>
              <a:srgbClr val="FDB8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8"/>
            <p:cNvSpPr txBox="1"/>
            <p:nvPr/>
          </p:nvSpPr>
          <p:spPr>
            <a:xfrm>
              <a:off x="28842" y="3692687"/>
              <a:ext cx="1860445" cy="524796"/>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Verdana"/>
                <a:buNone/>
              </a:pPr>
              <a:r>
                <a:rPr lang="fr-FR" sz="1200" b="1" i="0" u="none" strike="noStrike" cap="none">
                  <a:solidFill>
                    <a:schemeClr val="lt1"/>
                  </a:solidFill>
                  <a:latin typeface="Verdana"/>
                  <a:ea typeface="Verdana"/>
                  <a:cs typeface="Verdana"/>
                  <a:sym typeface="Verdana"/>
                </a:rPr>
                <a:t>Travaux</a:t>
              </a:r>
              <a:endParaRPr sz="1400" b="0" i="0" u="none" strike="noStrike" cap="none">
                <a:solidFill>
                  <a:srgbClr val="000000"/>
                </a:solidFill>
                <a:latin typeface="Arial"/>
                <a:ea typeface="Arial"/>
                <a:cs typeface="Arial"/>
                <a:sym typeface="Arial"/>
              </a:endParaRPr>
            </a:p>
          </p:txBody>
        </p:sp>
      </p:grpSp>
      <p:sp>
        <p:nvSpPr>
          <p:cNvPr id="569" name="Google Shape;569;p18"/>
          <p:cNvSpPr txBox="1"/>
          <p:nvPr/>
        </p:nvSpPr>
        <p:spPr>
          <a:xfrm>
            <a:off x="769254" y="1419331"/>
            <a:ext cx="8142517" cy="6259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400"/>
              <a:buFont typeface="Arial"/>
              <a:buNone/>
            </a:pPr>
            <a:endParaRPr sz="1400" b="0" i="0" u="none" strike="noStrike" cap="none">
              <a:solidFill>
                <a:schemeClr val="dk1"/>
              </a:solidFill>
              <a:latin typeface="Verdana"/>
              <a:ea typeface="Verdana"/>
              <a:cs typeface="Verdana"/>
              <a:sym typeface="Verdana"/>
            </a:endParaRPr>
          </a:p>
        </p:txBody>
      </p:sp>
      <p:sp>
        <p:nvSpPr>
          <p:cNvPr id="570" name="Google Shape;570;p18"/>
          <p:cNvSpPr/>
          <p:nvPr/>
        </p:nvSpPr>
        <p:spPr>
          <a:xfrm>
            <a:off x="769253" y="1419331"/>
            <a:ext cx="693127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Verdana"/>
                <a:ea typeface="Verdana"/>
                <a:cs typeface="Verdana"/>
                <a:sym typeface="Verdana"/>
              </a:rPr>
              <a:t>Le travail de l’association s’articule par commissions composées par des professionnels et des parents volontaires. </a:t>
            </a:r>
            <a:r>
              <a:rPr lang="fr-FR" sz="1200" b="1" i="0" u="none" strike="noStrike" cap="none" dirty="0">
                <a:solidFill>
                  <a:srgbClr val="D99100"/>
                </a:solidFill>
                <a:latin typeface="Verdana"/>
                <a:ea typeface="Verdana"/>
                <a:cs typeface="Verdana"/>
                <a:sym typeface="Verdana"/>
              </a:rPr>
              <a:t>Nous avons besoin de vous pour faire avancer tous nos projets (et plein d’autres) sur les années à venir ! </a:t>
            </a:r>
            <a:endParaRPr sz="1400" b="0" i="0" u="none" strike="noStrike" cap="none" dirty="0">
              <a:solidFill>
                <a:srgbClr val="000000"/>
              </a:solidFill>
              <a:latin typeface="Arial"/>
              <a:ea typeface="Arial"/>
              <a:cs typeface="Arial"/>
              <a:sym typeface="Arial"/>
            </a:endParaRPr>
          </a:p>
        </p:txBody>
      </p:sp>
      <p:pic>
        <p:nvPicPr>
          <p:cNvPr id="571" name="Google Shape;571;p18"/>
          <p:cNvPicPr preferRelativeResize="0"/>
          <p:nvPr/>
        </p:nvPicPr>
        <p:blipFill rotWithShape="1">
          <a:blip r:embed="rId3">
            <a:alphaModFix/>
          </a:blip>
          <a:srcRect/>
          <a:stretch/>
        </p:blipFill>
        <p:spPr>
          <a:xfrm>
            <a:off x="7866044" y="531703"/>
            <a:ext cx="1266940" cy="887628"/>
          </a:xfrm>
          <a:prstGeom prst="rect">
            <a:avLst/>
          </a:prstGeom>
          <a:noFill/>
          <a:ln>
            <a:noFill/>
          </a:ln>
        </p:spPr>
      </p:pic>
      <p:sp>
        <p:nvSpPr>
          <p:cNvPr id="572" name="Google Shape;572;p18"/>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400" b="0" i="0" u="none" strike="noStrike" cap="none" dirty="0">
                <a:solidFill>
                  <a:srgbClr val="000000"/>
                </a:solidFill>
                <a:latin typeface="Arial"/>
                <a:ea typeface="Arial"/>
                <a:cs typeface="Arial"/>
                <a:sym typeface="Arial"/>
              </a:rPr>
              <a:t>6/06/2026</a:t>
            </a:r>
            <a:endParaRPr sz="1400" b="0" i="0" u="none" strike="noStrike" cap="none" dirty="0">
              <a:solidFill>
                <a:srgbClr val="000000"/>
              </a:solidFill>
              <a:latin typeface="Arial"/>
              <a:ea typeface="Arial"/>
              <a:cs typeface="Arial"/>
              <a:sym typeface="Arial"/>
            </a:endParaRPr>
          </a:p>
        </p:txBody>
      </p:sp>
      <p:sp>
        <p:nvSpPr>
          <p:cNvPr id="573" name="Google Shape;573;p18"/>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
          <p:cNvSpPr/>
          <p:nvPr/>
        </p:nvSpPr>
        <p:spPr>
          <a:xfrm>
            <a:off x="769316" y="6483300"/>
            <a:ext cx="3309000" cy="364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Verdana"/>
                <a:ea typeface="Verdana"/>
                <a:cs typeface="Arial"/>
                <a:sym typeface="Verdana"/>
              </a:rPr>
              <a:t>6/06/2026</a:t>
            </a:r>
            <a:endParaRPr sz="1100" b="0" i="0" u="none" strike="noStrike" cap="none" dirty="0">
              <a:solidFill>
                <a:schemeClr val="dk1"/>
              </a:solidFill>
              <a:latin typeface="Arial"/>
              <a:ea typeface="Arial"/>
              <a:cs typeface="Arial"/>
              <a:sym typeface="Arial"/>
            </a:endParaRPr>
          </a:p>
        </p:txBody>
      </p:sp>
      <p:sp>
        <p:nvSpPr>
          <p:cNvPr id="259" name="Google Shape;259;p2"/>
          <p:cNvSpPr/>
          <p:nvPr/>
        </p:nvSpPr>
        <p:spPr>
          <a:xfrm>
            <a:off x="1848296" y="648318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260" name="Google Shape;260;p2"/>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2</a:t>
            </a:fld>
            <a:endParaRPr sz="1100" b="0" i="0" u="none" strike="noStrike" cap="none">
              <a:solidFill>
                <a:schemeClr val="dk1"/>
              </a:solidFill>
              <a:latin typeface="Arial"/>
              <a:ea typeface="Arial"/>
              <a:cs typeface="Arial"/>
              <a:sym typeface="Arial"/>
            </a:endParaRPr>
          </a:p>
        </p:txBody>
      </p:sp>
      <p:sp>
        <p:nvSpPr>
          <p:cNvPr id="261" name="Google Shape;261;p2"/>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fr-FR" sz="2400" b="1" i="0" u="none" strike="noStrike" cap="none">
                <a:solidFill>
                  <a:srgbClr val="D99200"/>
                </a:solidFill>
                <a:latin typeface="Verdana"/>
                <a:ea typeface="Verdana"/>
                <a:cs typeface="Verdana"/>
                <a:sym typeface="Verdana"/>
              </a:rPr>
              <a:t>SOMMAIRE</a:t>
            </a:r>
            <a:endParaRPr sz="2400" b="0" i="0" u="none" strike="noStrike" cap="none">
              <a:solidFill>
                <a:schemeClr val="dk1"/>
              </a:solidFill>
              <a:latin typeface="Arial"/>
              <a:ea typeface="Arial"/>
              <a:cs typeface="Arial"/>
              <a:sym typeface="Arial"/>
            </a:endParaRPr>
          </a:p>
        </p:txBody>
      </p:sp>
      <p:sp>
        <p:nvSpPr>
          <p:cNvPr id="262" name="Google Shape;262;p2"/>
          <p:cNvSpPr/>
          <p:nvPr/>
        </p:nvSpPr>
        <p:spPr>
          <a:xfrm>
            <a:off x="769320" y="861120"/>
            <a:ext cx="8141760" cy="5450040"/>
          </a:xfrm>
          <a:prstGeom prst="rect">
            <a:avLst/>
          </a:prstGeom>
          <a:noFill/>
          <a:ln>
            <a:noFill/>
          </a:ln>
        </p:spPr>
        <p:txBody>
          <a:bodyPr spcFirstLastPara="1" wrap="square" lIns="90000" tIns="45000" rIns="90000" bIns="45000" anchor="t" anchorCtr="0">
            <a:normAutofit/>
          </a:bodyPr>
          <a:lstStyle/>
          <a:p>
            <a:pPr marL="228600" marR="0" lvl="0" indent="-227879" algn="l" rtl="0">
              <a:lnSpc>
                <a:spcPct val="90000"/>
              </a:lnSpc>
              <a:spcBef>
                <a:spcPts val="0"/>
              </a:spcBef>
              <a:spcAft>
                <a:spcPts val="0"/>
              </a:spcAft>
              <a:buClr>
                <a:srgbClr val="000000"/>
              </a:buClr>
              <a:buSzPts val="1800"/>
              <a:buFont typeface="Arial"/>
              <a:buChar char="•"/>
            </a:pPr>
            <a:r>
              <a:rPr lang="fr-FR" sz="1800" b="0" i="0" u="none" strike="noStrike" cap="small" dirty="0">
                <a:solidFill>
                  <a:srgbClr val="000000"/>
                </a:solidFill>
                <a:latin typeface="Verdana"/>
                <a:ea typeface="Verdana"/>
                <a:cs typeface="Verdana"/>
                <a:sym typeface="Verdana"/>
              </a:rPr>
              <a:t>Présentation de l’association</a:t>
            </a:r>
            <a:endParaRPr sz="18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800"/>
              </a:spcBef>
              <a:spcAft>
                <a:spcPts val="0"/>
              </a:spcAft>
              <a:buClr>
                <a:srgbClr val="000000"/>
              </a:buClr>
              <a:buSzPts val="1800"/>
              <a:buFont typeface="Arial"/>
              <a:buChar char="•"/>
            </a:pPr>
            <a:r>
              <a:rPr lang="fr-FR" sz="1800" b="0" i="0" u="none" strike="noStrike" cap="small" dirty="0">
                <a:solidFill>
                  <a:srgbClr val="000000"/>
                </a:solidFill>
                <a:latin typeface="Verdana"/>
                <a:ea typeface="Verdana"/>
                <a:cs typeface="Verdana"/>
                <a:sym typeface="Verdana"/>
              </a:rPr>
              <a:t>Nos valeurs et nos orientations</a:t>
            </a:r>
          </a:p>
          <a:p>
            <a:pPr marL="228600" marR="0" lvl="0" indent="-227879" algn="l" rtl="0">
              <a:lnSpc>
                <a:spcPct val="90000"/>
              </a:lnSpc>
              <a:spcBef>
                <a:spcPts val="1800"/>
              </a:spcBef>
              <a:spcAft>
                <a:spcPts val="0"/>
              </a:spcAft>
              <a:buClr>
                <a:srgbClr val="000000"/>
              </a:buClr>
              <a:buSzPts val="1800"/>
              <a:buFont typeface="Arial"/>
              <a:buChar char="•"/>
            </a:pPr>
            <a:r>
              <a:rPr lang="fr-FR" sz="1800" cap="small" dirty="0">
                <a:latin typeface="Verdana"/>
                <a:ea typeface="Verdana"/>
                <a:sym typeface="Verdana"/>
              </a:rPr>
              <a:t>L’ACCUEIL DES ENFANTS ET DES FAMILLES EN 2024</a:t>
            </a:r>
            <a:endParaRPr sz="18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800"/>
              </a:spcBef>
              <a:spcAft>
                <a:spcPts val="0"/>
              </a:spcAft>
              <a:buClr>
                <a:srgbClr val="000000"/>
              </a:buClr>
              <a:buSzPts val="1800"/>
              <a:buFont typeface="Arial"/>
              <a:buChar char="•"/>
            </a:pPr>
            <a:r>
              <a:rPr lang="fr-FR" sz="1800" b="0" i="0" u="none" strike="noStrike" cap="small" dirty="0">
                <a:solidFill>
                  <a:srgbClr val="000000"/>
                </a:solidFill>
                <a:latin typeface="Verdana"/>
                <a:ea typeface="Verdana"/>
                <a:cs typeface="Verdana"/>
                <a:sym typeface="Verdana"/>
              </a:rPr>
              <a:t>Notre environnement</a:t>
            </a:r>
            <a:endParaRPr sz="18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800"/>
              </a:spcBef>
              <a:spcAft>
                <a:spcPts val="0"/>
              </a:spcAft>
              <a:buClr>
                <a:srgbClr val="000000"/>
              </a:buClr>
              <a:buSzPts val="1800"/>
              <a:buFont typeface="Arial"/>
              <a:buChar char="•"/>
            </a:pPr>
            <a:r>
              <a:rPr lang="fr-FR" sz="1800" b="0" i="0" u="none" strike="noStrike" cap="small" dirty="0">
                <a:solidFill>
                  <a:srgbClr val="000000"/>
                </a:solidFill>
                <a:latin typeface="Verdana"/>
                <a:ea typeface="Verdana"/>
                <a:cs typeface="Verdana"/>
                <a:sym typeface="Verdana"/>
              </a:rPr>
              <a:t>La vie associative </a:t>
            </a:r>
          </a:p>
          <a:p>
            <a:pPr marL="228600" marR="0" lvl="0" indent="-227879" algn="l" rtl="0">
              <a:lnSpc>
                <a:spcPct val="90000"/>
              </a:lnSpc>
              <a:spcBef>
                <a:spcPts val="1800"/>
              </a:spcBef>
              <a:spcAft>
                <a:spcPts val="0"/>
              </a:spcAft>
              <a:buClr>
                <a:srgbClr val="000000"/>
              </a:buClr>
              <a:buSzPts val="1800"/>
              <a:buFont typeface="Arial"/>
              <a:buChar char="•"/>
            </a:pPr>
            <a:r>
              <a:rPr lang="fr-FR" sz="1800" cap="small" dirty="0">
                <a:latin typeface="Verdana"/>
                <a:ea typeface="Verdana"/>
                <a:sym typeface="Verdana"/>
              </a:rPr>
              <a:t>L accompagnement des futurs professionnel-Le-S</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9"/>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Les partenariats</a:t>
            </a:r>
            <a:endParaRPr sz="2200" b="0" i="0" u="none" strike="noStrike" cap="none">
              <a:solidFill>
                <a:schemeClr val="dk1"/>
              </a:solidFill>
              <a:latin typeface="Arial"/>
              <a:ea typeface="Arial"/>
              <a:cs typeface="Arial"/>
              <a:sym typeface="Arial"/>
            </a:endParaRPr>
          </a:p>
        </p:txBody>
      </p:sp>
      <p:sp>
        <p:nvSpPr>
          <p:cNvPr id="579" name="Google Shape;579;p19"/>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rgbClr val="000000"/>
                </a:solidFill>
                <a:latin typeface="Verdana"/>
                <a:ea typeface="Verdana"/>
                <a:cs typeface="Verdana"/>
                <a:sym typeface="Verdana"/>
              </a:rPr>
              <a:t>08/06/2024</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80" name="Google Shape;580;p19"/>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rgbClr val="000000"/>
                </a:solidFill>
                <a:latin typeface="Verdana"/>
                <a:ea typeface="Verdana"/>
                <a:cs typeface="Verdana"/>
                <a:sym typeface="Verdana"/>
              </a:rPr>
              <a:t>Rapport Moral 2023</a:t>
            </a:r>
            <a:endParaRPr sz="1100" b="0" i="0" u="none" strike="noStrike" cap="none">
              <a:solidFill>
                <a:schemeClr val="dk1"/>
              </a:solidFill>
              <a:latin typeface="Arial"/>
              <a:ea typeface="Arial"/>
              <a:cs typeface="Arial"/>
              <a:sym typeface="Arial"/>
            </a:endParaRPr>
          </a:p>
        </p:txBody>
      </p:sp>
      <p:sp>
        <p:nvSpPr>
          <p:cNvPr id="581" name="Google Shape;581;p19"/>
          <p:cNvSpPr/>
          <p:nvPr/>
        </p:nvSpPr>
        <p:spPr>
          <a:xfrm>
            <a:off x="769320" y="6483240"/>
            <a:ext cx="814176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smtClean="0">
                <a:solidFill>
                  <a:srgbClr val="000000"/>
                </a:solidFill>
                <a:latin typeface="Verdana"/>
                <a:ea typeface="Verdana"/>
                <a:cs typeface="Verdana"/>
                <a:sym typeface="Verdana"/>
              </a:rPr>
              <a:t>20</a:t>
            </a:fld>
            <a:endParaRPr sz="1100" b="0" i="0" u="none" strike="noStrike" cap="none" dirty="0">
              <a:solidFill>
                <a:schemeClr val="dk1"/>
              </a:solidFill>
              <a:latin typeface="Arial"/>
              <a:ea typeface="Arial"/>
              <a:cs typeface="Arial"/>
              <a:sym typeface="Arial"/>
            </a:endParaRPr>
          </a:p>
        </p:txBody>
      </p:sp>
      <p:sp>
        <p:nvSpPr>
          <p:cNvPr id="582" name="Google Shape;582;p19"/>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Annexes </a:t>
            </a:r>
            <a:endParaRPr sz="1400" b="0" i="0" u="none" strike="noStrike" cap="none">
              <a:solidFill>
                <a:schemeClr val="dk1"/>
              </a:solidFill>
              <a:latin typeface="Arial"/>
              <a:ea typeface="Arial"/>
              <a:cs typeface="Arial"/>
              <a:sym typeface="Arial"/>
            </a:endParaRPr>
          </a:p>
        </p:txBody>
      </p:sp>
      <p:sp>
        <p:nvSpPr>
          <p:cNvPr id="583" name="Google Shape;583;p19"/>
          <p:cNvSpPr/>
          <p:nvPr/>
        </p:nvSpPr>
        <p:spPr>
          <a:xfrm>
            <a:off x="769320" y="1681920"/>
            <a:ext cx="8141760" cy="5531680"/>
          </a:xfrm>
          <a:prstGeom prst="rect">
            <a:avLst/>
          </a:prstGeom>
          <a:noFill/>
          <a:ln>
            <a:noFill/>
          </a:ln>
        </p:spPr>
        <p:txBody>
          <a:bodyPr spcFirstLastPara="1" wrap="square" lIns="90000" tIns="45000" rIns="90000" bIns="45000" anchor="t" anchorCtr="0">
            <a:normAutofit/>
          </a:bodyPr>
          <a:lstStyle/>
          <a:p>
            <a:pPr marL="228600" marR="0" lvl="0" indent="-227879" algn="l" rtl="0">
              <a:lnSpc>
                <a:spcPct val="90000"/>
              </a:lnSpc>
              <a:spcBef>
                <a:spcPts val="0"/>
              </a:spcBef>
              <a:spcAft>
                <a:spcPts val="0"/>
              </a:spcAft>
              <a:buClr>
                <a:srgbClr val="000000"/>
              </a:buClr>
              <a:buSzPts val="1200"/>
              <a:buFont typeface="Arial"/>
              <a:buChar char="•"/>
            </a:pPr>
            <a:r>
              <a:rPr lang="fr-FR" sz="1200" b="0" i="0" u="none" strike="noStrike" cap="none" dirty="0">
                <a:solidFill>
                  <a:srgbClr val="000000"/>
                </a:solidFill>
                <a:latin typeface="Verdana"/>
                <a:ea typeface="Verdana"/>
                <a:cs typeface="Verdana"/>
                <a:sym typeface="Verdana"/>
              </a:rPr>
              <a:t>La </a:t>
            </a:r>
            <a:r>
              <a:rPr lang="fr-FR" sz="1200" b="1" i="0" u="none" strike="noStrike" cap="none" dirty="0">
                <a:solidFill>
                  <a:srgbClr val="000000"/>
                </a:solidFill>
                <a:latin typeface="Verdana"/>
                <a:ea typeface="Verdana"/>
                <a:cs typeface="Verdana"/>
                <a:sym typeface="Verdana"/>
              </a:rPr>
              <a:t>Métropole </a:t>
            </a:r>
            <a:r>
              <a:rPr lang="fr-FR" sz="1200" b="0" i="0" u="none" strike="noStrike" cap="none" dirty="0">
                <a:solidFill>
                  <a:srgbClr val="000000"/>
                </a:solidFill>
                <a:latin typeface="Verdana"/>
                <a:ea typeface="Verdana"/>
                <a:cs typeface="Verdana"/>
                <a:sym typeface="Verdana"/>
              </a:rPr>
              <a:t>est notre organisme de tutelle, nous interagissons avec ce partenaire à travers différentes institutions, telles que :</a:t>
            </a:r>
            <a:endParaRPr sz="1200" b="0" i="0" u="none" strike="noStrike" cap="none" dirty="0">
              <a:solidFill>
                <a:schemeClr val="dk1"/>
              </a:solidFill>
              <a:latin typeface="Arial"/>
              <a:ea typeface="Arial"/>
              <a:cs typeface="Arial"/>
              <a:sym typeface="Arial"/>
            </a:endParaRPr>
          </a:p>
          <a:p>
            <a:pPr marL="685800" marR="0" lvl="1" indent="-227878" algn="l" rtl="0">
              <a:lnSpc>
                <a:spcPct val="90000"/>
              </a:lnSpc>
              <a:spcBef>
                <a:spcPts val="499"/>
              </a:spcBef>
              <a:spcAft>
                <a:spcPts val="0"/>
              </a:spcAft>
              <a:buClr>
                <a:srgbClr val="000000"/>
              </a:buClr>
              <a:buSzPts val="1200"/>
              <a:buFont typeface="Arial"/>
              <a:buChar char="-"/>
            </a:pPr>
            <a:r>
              <a:rPr lang="fr-FR" sz="1200" b="0" i="0" u="none" strike="noStrike" cap="none" dirty="0">
                <a:solidFill>
                  <a:srgbClr val="000000"/>
                </a:solidFill>
                <a:latin typeface="Verdana"/>
                <a:ea typeface="Verdana"/>
                <a:cs typeface="Verdana"/>
                <a:sym typeface="Verdana"/>
              </a:rPr>
              <a:t>La </a:t>
            </a:r>
            <a:r>
              <a:rPr lang="fr-FR" sz="1200" b="1" i="0" u="none" strike="noStrike" cap="none" dirty="0">
                <a:solidFill>
                  <a:srgbClr val="000000"/>
                </a:solidFill>
                <a:latin typeface="Verdana"/>
                <a:ea typeface="Verdana"/>
                <a:cs typeface="Verdana"/>
                <a:sym typeface="Verdana"/>
              </a:rPr>
              <a:t>PMI</a:t>
            </a:r>
            <a:r>
              <a:rPr lang="fr-FR" sz="1200" b="0" i="0" u="none" strike="noStrike" cap="none" dirty="0">
                <a:solidFill>
                  <a:srgbClr val="000000"/>
                </a:solidFill>
                <a:latin typeface="Verdana"/>
                <a:ea typeface="Verdana"/>
                <a:cs typeface="Verdana"/>
                <a:sym typeface="Verdana"/>
              </a:rPr>
              <a:t> (Protection Maternelle et Infantile). Nous avons des relations basées sur la qualité de l’accueil des enfants, la mise aux normes des bâtiments , la rédaction des documents et protocoles officiels et le suivi des professionnels (agrément des assistantes maternelles).</a:t>
            </a:r>
            <a:endParaRPr sz="1200" b="0" i="0" u="none" strike="noStrike" cap="none" dirty="0">
              <a:solidFill>
                <a:srgbClr val="000000"/>
              </a:solidFill>
              <a:latin typeface="Verdana"/>
              <a:ea typeface="Verdana"/>
              <a:cs typeface="Verdana"/>
              <a:sym typeface="Verdana"/>
            </a:endParaRPr>
          </a:p>
          <a:p>
            <a:pPr marL="685800" marR="0" lvl="1" indent="-151678" algn="l" rtl="0">
              <a:lnSpc>
                <a:spcPct val="90000"/>
              </a:lnSpc>
              <a:spcBef>
                <a:spcPts val="499"/>
              </a:spcBef>
              <a:spcAft>
                <a:spcPts val="0"/>
              </a:spcAft>
              <a:buClr>
                <a:srgbClr val="000000"/>
              </a:buClr>
              <a:buSzPts val="1200"/>
              <a:buFont typeface="Verdana"/>
              <a:buNone/>
            </a:pPr>
            <a:endParaRPr sz="1200" b="0" i="0" u="none" strike="noStrike" cap="none" dirty="0">
              <a:solidFill>
                <a:srgbClr val="000000"/>
              </a:solidFill>
              <a:latin typeface="Verdana"/>
              <a:ea typeface="Verdana"/>
              <a:cs typeface="Verdana"/>
              <a:sym typeface="Verdana"/>
            </a:endParaRPr>
          </a:p>
          <a:p>
            <a:pPr marL="0" marR="0" lvl="0" indent="0" algn="l" rtl="0">
              <a:lnSpc>
                <a:spcPct val="90000"/>
              </a:lnSpc>
              <a:spcBef>
                <a:spcPts val="499"/>
              </a:spcBef>
              <a:spcAft>
                <a:spcPts val="0"/>
              </a:spcAft>
              <a:buClr>
                <a:srgbClr val="000000"/>
              </a:buClr>
              <a:buSzPts val="1200"/>
              <a:buFont typeface="Arial"/>
              <a:buNone/>
            </a:pPr>
            <a:r>
              <a:rPr lang="fr-FR" sz="1200" b="1" i="1" u="none" strike="noStrike" cap="none" dirty="0">
                <a:solidFill>
                  <a:srgbClr val="000000"/>
                </a:solidFill>
                <a:latin typeface="Verdana"/>
                <a:ea typeface="Verdana"/>
                <a:cs typeface="Verdana"/>
                <a:sym typeface="Verdana"/>
              </a:rPr>
              <a:t>.    La Ville de Lyon : hormis le soutien financier, accueil des familles sur le territoire du 1er et du 4ème, projets petite enfance, transition écologique</a:t>
            </a:r>
            <a:endParaRPr sz="1200" b="1" i="1" u="none" strike="noStrike" cap="none" dirty="0">
              <a:solidFill>
                <a:srgbClr val="000000"/>
              </a:solidFill>
              <a:latin typeface="Verdana"/>
              <a:ea typeface="Verdana"/>
              <a:cs typeface="Verdana"/>
              <a:sym typeface="Verdana"/>
            </a:endParaRPr>
          </a:p>
          <a:p>
            <a:pPr marL="914400" marR="0" lvl="0" indent="0" algn="l" rtl="0">
              <a:lnSpc>
                <a:spcPct val="90000"/>
              </a:lnSpc>
              <a:spcBef>
                <a:spcPts val="499"/>
              </a:spcBef>
              <a:spcAft>
                <a:spcPts val="0"/>
              </a:spcAft>
              <a:buClr>
                <a:srgbClr val="000000"/>
              </a:buClr>
              <a:buSzPts val="1200"/>
              <a:buFont typeface="Arial"/>
              <a:buNone/>
            </a:pPr>
            <a:endParaRPr sz="1200" b="1" i="0" u="none" strike="noStrike" cap="none" dirty="0">
              <a:solidFill>
                <a:schemeClr val="dk1"/>
              </a:solidFill>
              <a:latin typeface="Verdana"/>
              <a:ea typeface="Verdana"/>
              <a:cs typeface="Verdana"/>
              <a:sym typeface="Verdana"/>
            </a:endParaRPr>
          </a:p>
          <a:p>
            <a:pPr marL="0" marR="0" lvl="0" indent="0" algn="l" rtl="0">
              <a:lnSpc>
                <a:spcPct val="90000"/>
              </a:lnSpc>
              <a:spcBef>
                <a:spcPts val="499"/>
              </a:spcBef>
              <a:spcAft>
                <a:spcPts val="0"/>
              </a:spcAft>
              <a:buClr>
                <a:srgbClr val="000000"/>
              </a:buClr>
              <a:buSzPts val="1200"/>
              <a:buFont typeface="Arial"/>
              <a:buNone/>
            </a:pPr>
            <a:r>
              <a:rPr lang="fr-FR" sz="1200" b="1" i="0" u="none" strike="noStrike" cap="none" dirty="0">
                <a:solidFill>
                  <a:schemeClr val="dk1"/>
                </a:solidFill>
                <a:latin typeface="Verdana"/>
                <a:ea typeface="Verdana"/>
                <a:cs typeface="Verdana"/>
                <a:sym typeface="Verdana"/>
              </a:rPr>
              <a:t>.     L'ACEPP Rhône (association des collectifs enfants parents professionnels)</a:t>
            </a:r>
            <a:r>
              <a:rPr lang="fr-FR" sz="1200" b="0" i="0" u="none" strike="noStrike" cap="none" dirty="0">
                <a:solidFill>
                  <a:schemeClr val="dk1"/>
                </a:solidFill>
                <a:latin typeface="Verdana"/>
                <a:ea typeface="Verdana"/>
                <a:cs typeface="Verdana"/>
                <a:sym typeface="Verdana"/>
              </a:rPr>
              <a:t> est une      association ressource pour notre structure dans l’accompagnement des parents-administrateurs et des projets des structures associatives dans le monde de la petite enfance. En 2017, nous avons finalisé notre réflexion entre parents, parents-administrateurs et professionnel</a:t>
            </a:r>
            <a:r>
              <a:rPr lang="fr-FR" sz="1200" dirty="0">
                <a:solidFill>
                  <a:schemeClr val="dk1"/>
                </a:solidFill>
                <a:latin typeface="Verdana"/>
                <a:ea typeface="Verdana"/>
                <a:cs typeface="Verdana"/>
                <a:sym typeface="Verdana"/>
              </a:rPr>
              <a:t>s en vue de l’obtention du Label Parental, renouvelé jusqu’en 2026. Nous avons également été accompagnés pour la rédaction du Document Unique de Délégation (qui précise les différents niveaux de responsabilité et de délégation) et récemment la création d’un groupe « crèches familiales » en lien avec les trois autres crèches du territoire de la Métropole.</a:t>
            </a:r>
            <a:endParaRPr lang="fr-FR" sz="1200" b="1" i="0" u="none" strike="noStrike" cap="none" dirty="0">
              <a:solidFill>
                <a:schemeClr val="dk1"/>
              </a:solidFill>
              <a:latin typeface="Verdana"/>
              <a:ea typeface="Verdana"/>
              <a:cs typeface="Verdana"/>
              <a:sym typeface="Verdana"/>
            </a:endParaRPr>
          </a:p>
          <a:p>
            <a:pPr marL="0" marR="0" lvl="0" indent="0" algn="l" rtl="0">
              <a:lnSpc>
                <a:spcPct val="90000"/>
              </a:lnSpc>
              <a:spcBef>
                <a:spcPts val="499"/>
              </a:spcBef>
              <a:spcAft>
                <a:spcPts val="0"/>
              </a:spcAft>
              <a:buClr>
                <a:srgbClr val="000000"/>
              </a:buClr>
              <a:buSzPts val="1200"/>
              <a:buFont typeface="Arial"/>
              <a:buNone/>
            </a:pPr>
            <a:r>
              <a:rPr lang="fr-FR" sz="1200" b="1" i="0" u="none" strike="noStrike" cap="none" dirty="0">
                <a:solidFill>
                  <a:schemeClr val="dk1"/>
                </a:solidFill>
                <a:latin typeface="Verdana"/>
                <a:ea typeface="Verdana"/>
                <a:cs typeface="Verdana"/>
                <a:sym typeface="Verdana"/>
              </a:rPr>
              <a:t>La Croisée</a:t>
            </a:r>
            <a:r>
              <a:rPr lang="fr-FR" sz="1200" b="0" i="0" u="none" strike="noStrike" cap="none" dirty="0">
                <a:solidFill>
                  <a:schemeClr val="dk1"/>
                </a:solidFill>
                <a:latin typeface="Verdana"/>
                <a:ea typeface="Verdana"/>
                <a:cs typeface="Verdana"/>
                <a:sym typeface="Verdana"/>
              </a:rPr>
              <a:t> - Un partenariat signé il y a 20 ans avec ce Centre d’hébergement de réinsertion sociale (CHRS) nous permet d’accueillir 2 enfants en dehors des commissions d’admission sur les sites de Melba</a:t>
            </a:r>
            <a:r>
              <a:rPr lang="fr-FR" sz="1200" dirty="0">
                <a:solidFill>
                  <a:schemeClr val="dk1"/>
                </a:solidFill>
                <a:latin typeface="Verdana"/>
                <a:ea typeface="Verdana"/>
                <a:cs typeface="Verdana"/>
                <a:sym typeface="Verdana"/>
              </a:rPr>
              <a:t>. Les deux autres sites de Vaucanson et du Gros Caillou répondent également aux besoins d’accueil des familles du CHRS.</a:t>
            </a:r>
            <a:r>
              <a:rPr lang="fr-FR" sz="1200" b="0" i="0" u="none" strike="noStrike" cap="none" dirty="0">
                <a:solidFill>
                  <a:schemeClr val="dk1"/>
                </a:solidFill>
                <a:latin typeface="Verdana"/>
                <a:ea typeface="Verdana"/>
                <a:cs typeface="Verdana"/>
                <a:sym typeface="Verdana"/>
              </a:rPr>
              <a:t> Cette année le partenariat est moins actif. </a:t>
            </a:r>
            <a:r>
              <a:rPr lang="fr-FR" sz="1200" dirty="0">
                <a:solidFill>
                  <a:schemeClr val="dk1"/>
                </a:solidFill>
                <a:latin typeface="Verdana"/>
                <a:ea typeface="Verdana"/>
                <a:cs typeface="Verdana"/>
                <a:sym typeface="Verdana"/>
              </a:rPr>
              <a:t>Des travaux sur le site du 1</a:t>
            </a:r>
            <a:r>
              <a:rPr lang="fr-FR" sz="1200" baseline="30000" dirty="0">
                <a:solidFill>
                  <a:schemeClr val="dk1"/>
                </a:solidFill>
                <a:latin typeface="Verdana"/>
                <a:ea typeface="Verdana"/>
                <a:cs typeface="Verdana"/>
                <a:sym typeface="Verdana"/>
              </a:rPr>
              <a:t>er</a:t>
            </a:r>
            <a:r>
              <a:rPr lang="fr-FR" sz="1200" dirty="0">
                <a:solidFill>
                  <a:schemeClr val="dk1"/>
                </a:solidFill>
                <a:latin typeface="Verdana"/>
                <a:ea typeface="Verdana"/>
                <a:cs typeface="Verdana"/>
                <a:sym typeface="Verdana"/>
              </a:rPr>
              <a:t> arrondissement ont entrainé un déménagement à Villeurbanne, quelques familles « en logement diffus » ont continué à être accueillies principalement à Melba.</a:t>
            </a:r>
            <a:endParaRPr lang="fr-FR" sz="1200" b="0" i="0" u="none" strike="noStrike" cap="none" dirty="0">
              <a:solidFill>
                <a:schemeClr val="dk1"/>
              </a:solidFill>
              <a:latin typeface="Verdana"/>
              <a:ea typeface="Verdana"/>
              <a:cs typeface="Verdana"/>
              <a:sym typeface="Verdana"/>
            </a:endParaRPr>
          </a:p>
          <a:p>
            <a:pPr marL="0" marR="0" lvl="0" indent="0" algn="l" rtl="0">
              <a:lnSpc>
                <a:spcPct val="90000"/>
              </a:lnSpc>
              <a:spcBef>
                <a:spcPts val="499"/>
              </a:spcBef>
              <a:spcAft>
                <a:spcPts val="0"/>
              </a:spcAft>
              <a:buClr>
                <a:srgbClr val="000000"/>
              </a:buClr>
              <a:buSzPts val="1200"/>
              <a:buFont typeface="Arial"/>
              <a:buNone/>
            </a:pPr>
            <a:r>
              <a:rPr lang="fr-FR" sz="1200" b="1" dirty="0">
                <a:solidFill>
                  <a:schemeClr val="dk1"/>
                </a:solidFill>
                <a:latin typeface="Verdana"/>
                <a:ea typeface="Verdana"/>
                <a:cs typeface="Verdana"/>
                <a:sym typeface="Verdana"/>
              </a:rPr>
              <a:t>Les restos du Cœur : </a:t>
            </a:r>
            <a:r>
              <a:rPr lang="fr-FR" sz="1200" dirty="0">
                <a:solidFill>
                  <a:schemeClr val="dk1"/>
                </a:solidFill>
                <a:latin typeface="Verdana"/>
                <a:ea typeface="Verdana"/>
                <a:cs typeface="Verdana"/>
                <a:sym typeface="Verdana"/>
              </a:rPr>
              <a:t>un projet d’accueil de familles bénéficiaires des Restos du Cœur Bébés à émergé. Il n’a pas abouti pour l’instant mais reste un projet pour 2026.</a:t>
            </a:r>
          </a:p>
          <a:p>
            <a:pPr>
              <a:lnSpc>
                <a:spcPct val="90000"/>
              </a:lnSpc>
              <a:spcBef>
                <a:spcPts val="1001"/>
              </a:spcBef>
              <a:buSzPts val="1200"/>
            </a:pPr>
            <a:endParaRPr lang="fr-FR" sz="1200" dirty="0">
              <a:solidFill>
                <a:schemeClr val="dk1"/>
              </a:solidFill>
              <a:latin typeface="Verdana"/>
              <a:ea typeface="Verdana"/>
              <a:sym typeface="Verdana"/>
            </a:endParaRPr>
          </a:p>
          <a:p>
            <a:pPr>
              <a:lnSpc>
                <a:spcPct val="90000"/>
              </a:lnSpc>
              <a:spcBef>
                <a:spcPts val="1001"/>
              </a:spcBef>
              <a:buSzPts val="1200"/>
            </a:pPr>
            <a:r>
              <a:rPr lang="fr-FR" sz="1200" dirty="0">
                <a:solidFill>
                  <a:schemeClr val="dk1"/>
                </a:solidFill>
              </a:rPr>
              <a:t>6/06/2026              </a:t>
            </a:r>
            <a:r>
              <a:rPr lang="fr-FR" sz="1200" dirty="0">
                <a:latin typeface="Verdana"/>
                <a:ea typeface="Verdana"/>
                <a:cs typeface="Verdana"/>
                <a:sym typeface="Verdana"/>
              </a:rPr>
              <a:t>Rapport Moral 2025</a:t>
            </a:r>
            <a:endParaRPr lang="fr-FR" sz="1200" dirty="0">
              <a:solidFill>
                <a:schemeClr val="dk1"/>
              </a:solidFill>
            </a:endParaRPr>
          </a:p>
          <a:p>
            <a:pPr>
              <a:lnSpc>
                <a:spcPct val="90000"/>
              </a:lnSpc>
              <a:spcBef>
                <a:spcPts val="1001"/>
              </a:spcBef>
              <a:buSzPts val="1200"/>
            </a:pPr>
            <a:r>
              <a:rPr lang="fr-FR" sz="1200" dirty="0">
                <a:solidFill>
                  <a:schemeClr val="dk1"/>
                </a:solidFill>
              </a:rPr>
              <a:t>     </a:t>
            </a:r>
            <a:endParaRPr lang="fr-FR" sz="1600" dirty="0"/>
          </a:p>
          <a:p>
            <a:pPr marL="0" marR="0" lvl="0" indent="0" algn="l" rtl="0">
              <a:lnSpc>
                <a:spcPct val="90000"/>
              </a:lnSpc>
              <a:spcBef>
                <a:spcPts val="1001"/>
              </a:spcBef>
              <a:spcAft>
                <a:spcPts val="0"/>
              </a:spcAft>
              <a:buClr>
                <a:srgbClr val="000000"/>
              </a:buClr>
              <a:buSzPts val="1200"/>
              <a:buFont typeface="Arial"/>
              <a:buNone/>
            </a:pPr>
            <a:endParaRPr lang="fr-FR" sz="1200" dirty="0">
              <a:solidFill>
                <a:schemeClr val="dk1"/>
              </a:solidFill>
              <a:latin typeface="Verdana"/>
              <a:ea typeface="Verdana"/>
              <a:cs typeface="Verdana"/>
              <a:sym typeface="Verdana"/>
            </a:endParaRPr>
          </a:p>
          <a:p>
            <a:pPr marL="0" marR="0" lvl="0" indent="0" algn="l" rtl="0">
              <a:lnSpc>
                <a:spcPct val="90000"/>
              </a:lnSpc>
              <a:spcBef>
                <a:spcPts val="1001"/>
              </a:spcBef>
              <a:spcAft>
                <a:spcPts val="0"/>
              </a:spcAft>
              <a:buClr>
                <a:srgbClr val="000000"/>
              </a:buClr>
              <a:buSzPts val="1200"/>
              <a:buFont typeface="Arial"/>
              <a:buNone/>
            </a:pPr>
            <a:endParaRPr lang="fr-FR" sz="1200" b="0" i="0" u="none" strike="noStrike" cap="none" dirty="0">
              <a:solidFill>
                <a:schemeClr val="dk1"/>
              </a:solidFill>
              <a:latin typeface="Verdana"/>
              <a:ea typeface="Verdana"/>
              <a:cs typeface="Verdana"/>
              <a:sym typeface="Verdana"/>
            </a:endParaRPr>
          </a:p>
          <a:p>
            <a:pPr marL="0" marR="0" lvl="0" indent="0" algn="l" rtl="0">
              <a:lnSpc>
                <a:spcPct val="90000"/>
              </a:lnSpc>
              <a:spcBef>
                <a:spcPts val="1001"/>
              </a:spcBef>
              <a:spcAft>
                <a:spcPts val="0"/>
              </a:spcAft>
              <a:buClr>
                <a:srgbClr val="000000"/>
              </a:buClr>
              <a:buSzPts val="1200"/>
              <a:buFont typeface="Arial"/>
              <a:buNone/>
            </a:pPr>
            <a:endParaRPr sz="1200" b="0" i="0" u="none" strike="noStrike" cap="none" dirty="0">
              <a:solidFill>
                <a:schemeClr val="dk1"/>
              </a:solidFill>
              <a:latin typeface="Verdana"/>
              <a:ea typeface="Verdana"/>
              <a:cs typeface="Verdana"/>
              <a:sym typeface="Verdana"/>
            </a:endParaRPr>
          </a:p>
          <a:p>
            <a:pPr marL="0" marR="0" lvl="0" indent="0" algn="l" rtl="0">
              <a:lnSpc>
                <a:spcPct val="90000"/>
              </a:lnSpc>
              <a:spcBef>
                <a:spcPts val="499"/>
              </a:spcBef>
              <a:spcAft>
                <a:spcPts val="0"/>
              </a:spcAft>
              <a:buClr>
                <a:srgbClr val="000000"/>
              </a:buClr>
              <a:buSzPts val="1200"/>
              <a:buFont typeface="Arial"/>
              <a:buNone/>
            </a:pPr>
            <a:endParaRPr sz="1200" b="0" i="0" u="none" strike="noStrike" cap="none" dirty="0">
              <a:solidFill>
                <a:schemeClr val="dk1"/>
              </a:solidFill>
              <a:latin typeface="Verdana"/>
              <a:ea typeface="Verdana"/>
              <a:cs typeface="Verdana"/>
              <a:sym typeface="Verdana"/>
            </a:endParaRPr>
          </a:p>
          <a:p>
            <a:pPr marL="457200" marR="0" lvl="0" indent="0" algn="l" rtl="0">
              <a:lnSpc>
                <a:spcPct val="90000"/>
              </a:lnSpc>
              <a:spcBef>
                <a:spcPts val="499"/>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457200" marR="0" lvl="0" indent="0" algn="l" rtl="0">
              <a:lnSpc>
                <a:spcPct val="90000"/>
              </a:lnSpc>
              <a:spcBef>
                <a:spcPts val="1001"/>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0"/>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Les partenariats</a:t>
            </a:r>
            <a:endParaRPr sz="2200" b="0" i="0" u="none" strike="noStrike" cap="none">
              <a:solidFill>
                <a:schemeClr val="dk1"/>
              </a:solidFill>
              <a:latin typeface="Arial"/>
              <a:ea typeface="Arial"/>
              <a:cs typeface="Arial"/>
              <a:sym typeface="Arial"/>
            </a:endParaRPr>
          </a:p>
        </p:txBody>
      </p:sp>
      <p:sp>
        <p:nvSpPr>
          <p:cNvPr id="589" name="Google Shape;589;p20"/>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dirty="0">
                <a:solidFill>
                  <a:schemeClr val="dk1"/>
                </a:solidFill>
              </a:rPr>
              <a:t>6/06/2026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590" name="Google Shape;590;p20"/>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591" name="Google Shape;591;p20"/>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21</a:t>
            </a:fld>
            <a:endParaRPr sz="1100" b="0" i="0" u="none" strike="noStrike" cap="none">
              <a:solidFill>
                <a:schemeClr val="dk1"/>
              </a:solidFill>
              <a:latin typeface="Arial"/>
              <a:ea typeface="Arial"/>
              <a:cs typeface="Arial"/>
              <a:sym typeface="Arial"/>
            </a:endParaRPr>
          </a:p>
        </p:txBody>
      </p:sp>
      <p:sp>
        <p:nvSpPr>
          <p:cNvPr id="592" name="Google Shape;592;p20"/>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Annexes </a:t>
            </a:r>
            <a:endParaRPr sz="1400" b="0" i="0" u="none" strike="noStrike" cap="none">
              <a:solidFill>
                <a:schemeClr val="dk1"/>
              </a:solidFill>
              <a:latin typeface="Arial"/>
              <a:ea typeface="Arial"/>
              <a:cs typeface="Arial"/>
              <a:sym typeface="Arial"/>
            </a:endParaRPr>
          </a:p>
        </p:txBody>
      </p:sp>
      <p:sp>
        <p:nvSpPr>
          <p:cNvPr id="593" name="Google Shape;593;p20"/>
          <p:cNvSpPr/>
          <p:nvPr/>
        </p:nvSpPr>
        <p:spPr>
          <a:xfrm>
            <a:off x="769320" y="1419480"/>
            <a:ext cx="8141760" cy="4891680"/>
          </a:xfrm>
          <a:prstGeom prst="rect">
            <a:avLst/>
          </a:prstGeom>
          <a:noFill/>
          <a:ln>
            <a:noFill/>
          </a:ln>
        </p:spPr>
        <p:txBody>
          <a:bodyPr spcFirstLastPara="1" wrap="square" lIns="90000" tIns="45000" rIns="90000" bIns="45000" anchor="t" anchorCtr="0">
            <a:normAutofit/>
          </a:bodyPr>
          <a:lstStyle/>
          <a:p>
            <a:pPr marL="228600" marR="0" lvl="0" indent="-227879" algn="l" rtl="0">
              <a:lnSpc>
                <a:spcPct val="90000"/>
              </a:lnSpc>
              <a:spcBef>
                <a:spcPts val="1001"/>
              </a:spcBef>
              <a:spcAft>
                <a:spcPts val="0"/>
              </a:spcAft>
              <a:buClr>
                <a:srgbClr val="000000"/>
              </a:buClr>
              <a:buSzPts val="1200"/>
              <a:buFont typeface="Arial"/>
              <a:buChar char="•"/>
            </a:pPr>
            <a:r>
              <a:rPr lang="fr-FR" sz="1200" b="1" i="0" u="none" strike="noStrike" cap="none" dirty="0">
                <a:solidFill>
                  <a:srgbClr val="000000"/>
                </a:solidFill>
                <a:latin typeface="Verdana"/>
                <a:ea typeface="Verdana"/>
                <a:cs typeface="Verdana"/>
                <a:sym typeface="Verdana"/>
              </a:rPr>
              <a:t>Le « réseau de prévention précoce de la maltraitance »</a:t>
            </a:r>
            <a:r>
              <a:rPr lang="fr-FR" sz="1200" b="0" i="0" u="none" strike="noStrike" cap="none" dirty="0">
                <a:solidFill>
                  <a:srgbClr val="000000"/>
                </a:solidFill>
                <a:latin typeface="Verdana"/>
                <a:ea typeface="Verdana"/>
                <a:cs typeface="Verdana"/>
                <a:sym typeface="Verdana"/>
              </a:rPr>
              <a:t> - Notre association fait partie du réseau de prévention précoce et une Educatrice de Jeune Enfants et la psychologue de la crèche participent aux rencontres </a:t>
            </a:r>
            <a:r>
              <a:rPr lang="fr-FR" sz="1200" dirty="0">
                <a:latin typeface="Verdana"/>
                <a:ea typeface="Verdana"/>
                <a:cs typeface="Verdana"/>
                <a:sym typeface="Verdana"/>
              </a:rPr>
              <a:t>ainsi que celles organisées par le CLSM (Conseil Local de Santé Mentale)</a:t>
            </a:r>
            <a:endParaRPr sz="1200" b="0" i="0" u="none" strike="noStrike" cap="none" dirty="0">
              <a:solidFill>
                <a:schemeClr val="dk1"/>
              </a:solidFill>
              <a:latin typeface="Arial"/>
              <a:ea typeface="Arial"/>
              <a:cs typeface="Arial"/>
              <a:sym typeface="Arial"/>
            </a:endParaRPr>
          </a:p>
          <a:p>
            <a:pPr marL="228600" marR="0" lvl="0" indent="-227879" algn="l" rtl="0">
              <a:lnSpc>
                <a:spcPct val="90000"/>
              </a:lnSpc>
              <a:spcBef>
                <a:spcPts val="1001"/>
              </a:spcBef>
              <a:spcAft>
                <a:spcPts val="0"/>
              </a:spcAft>
              <a:buClr>
                <a:srgbClr val="000000"/>
              </a:buClr>
              <a:buSzPts val="1200"/>
              <a:buFont typeface="Arial"/>
              <a:buChar char="•"/>
            </a:pPr>
            <a:r>
              <a:rPr lang="fr-FR" sz="1200" b="1" i="0" u="none" strike="noStrike" cap="none" dirty="0">
                <a:solidFill>
                  <a:srgbClr val="000000"/>
                </a:solidFill>
                <a:latin typeface="Verdana"/>
                <a:ea typeface="Verdana"/>
                <a:cs typeface="Verdana"/>
                <a:sym typeface="Verdana"/>
              </a:rPr>
              <a:t>Et également les différents acteurs du quartier</a:t>
            </a:r>
            <a:r>
              <a:rPr lang="fr-FR" sz="1200" b="0" i="0" u="none" strike="noStrike" cap="none" dirty="0">
                <a:solidFill>
                  <a:srgbClr val="000000"/>
                </a:solidFill>
                <a:latin typeface="Verdana"/>
                <a:ea typeface="Verdana"/>
                <a:cs typeface="Verdana"/>
                <a:sym typeface="Verdana"/>
              </a:rPr>
              <a:t>, avec lesquels nous avons une collaboration au long court, pour des activités régulières ou des projets ponctuels : les écoles maternelles (Gros Caillou, Raoul Dufy), la ludothèque (place </a:t>
            </a:r>
            <a:r>
              <a:rPr lang="fr-FR" sz="1200" b="0" i="0" u="none" strike="noStrike" cap="none" dirty="0" err="1">
                <a:solidFill>
                  <a:srgbClr val="000000"/>
                </a:solidFill>
                <a:latin typeface="Verdana"/>
                <a:ea typeface="Verdana"/>
                <a:cs typeface="Verdana"/>
                <a:sym typeface="Verdana"/>
              </a:rPr>
              <a:t>Sathonay</a:t>
            </a:r>
            <a:r>
              <a:rPr lang="fr-FR" sz="1200" b="0" i="0" u="none" strike="noStrike" cap="none" dirty="0">
                <a:solidFill>
                  <a:srgbClr val="000000"/>
                </a:solidFill>
                <a:latin typeface="Verdana"/>
                <a:ea typeface="Verdana"/>
                <a:cs typeface="Verdana"/>
                <a:sym typeface="Verdana"/>
              </a:rPr>
              <a:t>), la </a:t>
            </a:r>
            <a:r>
              <a:rPr lang="fr-FR" sz="1200" b="0" i="0" u="none" strike="noStrike" cap="none" dirty="0" err="1">
                <a:solidFill>
                  <a:srgbClr val="000000"/>
                </a:solidFill>
                <a:latin typeface="Verdana"/>
                <a:ea typeface="Verdana"/>
                <a:cs typeface="Verdana"/>
                <a:sym typeface="Verdana"/>
              </a:rPr>
              <a:t>Ka’fête</a:t>
            </a:r>
            <a:r>
              <a:rPr lang="fr-FR" sz="1200" b="0" i="0" u="none" strike="noStrike" cap="none" dirty="0">
                <a:solidFill>
                  <a:srgbClr val="000000"/>
                </a:solidFill>
                <a:latin typeface="Verdana"/>
                <a:ea typeface="Verdana"/>
                <a:cs typeface="Verdana"/>
                <a:sym typeface="Verdana"/>
              </a:rPr>
              <a:t> ô mômes, la MEJ, les bibliothèques (Municipale, Centre social </a:t>
            </a:r>
            <a:r>
              <a:rPr lang="fr-FR" sz="1200" b="0" i="0" u="none" strike="noStrike" cap="none" dirty="0" err="1">
                <a:solidFill>
                  <a:srgbClr val="000000"/>
                </a:solidFill>
                <a:latin typeface="Verdana"/>
                <a:ea typeface="Verdana"/>
                <a:cs typeface="Verdana"/>
                <a:sym typeface="Verdana"/>
              </a:rPr>
              <a:t>Pernon</a:t>
            </a:r>
            <a:r>
              <a:rPr lang="fr-FR" sz="1200" b="0" i="0" u="none" strike="noStrike" cap="none" dirty="0">
                <a:solidFill>
                  <a:srgbClr val="000000"/>
                </a:solidFill>
                <a:latin typeface="Verdana"/>
                <a:ea typeface="Verdana"/>
                <a:cs typeface="Verdana"/>
                <a:sym typeface="Verdana"/>
              </a:rPr>
              <a:t>), </a:t>
            </a:r>
            <a:r>
              <a:rPr lang="fr-FR" sz="1200" b="0" i="0" u="none" strike="noStrike" cap="none" dirty="0" err="1">
                <a:solidFill>
                  <a:srgbClr val="000000"/>
                </a:solidFill>
                <a:latin typeface="Verdana"/>
                <a:ea typeface="Verdana"/>
                <a:cs typeface="Verdana"/>
                <a:sym typeface="Verdana"/>
              </a:rPr>
              <a:t>Cinémioche</a:t>
            </a:r>
            <a:r>
              <a:rPr lang="fr-FR" sz="1200" b="0" i="0" u="none" strike="noStrike" cap="none" dirty="0">
                <a:solidFill>
                  <a:srgbClr val="000000"/>
                </a:solidFill>
                <a:latin typeface="Verdana"/>
                <a:ea typeface="Verdana"/>
                <a:cs typeface="Verdana"/>
                <a:sym typeface="Verdana"/>
              </a:rPr>
              <a:t>, les Crèches parentales (</a:t>
            </a:r>
            <a:r>
              <a:rPr lang="fr-FR" sz="1200" b="0" i="0" u="none" strike="noStrike" cap="none" dirty="0" err="1">
                <a:solidFill>
                  <a:srgbClr val="000000"/>
                </a:solidFill>
                <a:latin typeface="Verdana"/>
                <a:ea typeface="Verdana"/>
                <a:cs typeface="Verdana"/>
                <a:sym typeface="Verdana"/>
              </a:rPr>
              <a:t>Kindertreff</a:t>
            </a:r>
            <a:r>
              <a:rPr lang="fr-FR" sz="1200" b="0" i="0" u="none" strike="noStrike" cap="none" dirty="0">
                <a:solidFill>
                  <a:srgbClr val="000000"/>
                </a:solidFill>
                <a:latin typeface="Verdana"/>
                <a:ea typeface="Verdana"/>
                <a:cs typeface="Verdana"/>
                <a:sym typeface="Verdana"/>
              </a:rPr>
              <a:t>, Ribambelle), le théâtre des clochards célestes</a:t>
            </a:r>
            <a:r>
              <a:rPr lang="fr-FR" sz="1200" dirty="0">
                <a:latin typeface="Verdana"/>
                <a:ea typeface="Verdana"/>
                <a:cs typeface="Verdana"/>
                <a:sym typeface="Verdana"/>
              </a:rPr>
              <a:t>, le musée des Beaux Arts, La médiation Animale…</a:t>
            </a:r>
          </a:p>
          <a:p>
            <a:pPr marL="228600" marR="0" lvl="0" indent="-227879" algn="l" rtl="0">
              <a:lnSpc>
                <a:spcPct val="90000"/>
              </a:lnSpc>
              <a:spcBef>
                <a:spcPts val="1001"/>
              </a:spcBef>
              <a:spcAft>
                <a:spcPts val="0"/>
              </a:spcAft>
              <a:buClr>
                <a:srgbClr val="000000"/>
              </a:buClr>
              <a:buSzPts val="1200"/>
              <a:buFont typeface="Arial"/>
              <a:buChar char="•"/>
            </a:pPr>
            <a:r>
              <a:rPr lang="fr-FR" sz="1200" b="1" i="0" u="none" strike="noStrike" cap="none" dirty="0">
                <a:solidFill>
                  <a:schemeClr val="dk1"/>
                </a:solidFill>
                <a:latin typeface="Verdana"/>
                <a:ea typeface="Verdana"/>
                <a:sym typeface="Verdana"/>
              </a:rPr>
              <a:t>Le r</a:t>
            </a:r>
            <a:r>
              <a:rPr lang="fr-FR" sz="1200" b="1" dirty="0">
                <a:solidFill>
                  <a:schemeClr val="dk1"/>
                </a:solidFill>
                <a:latin typeface="Verdana"/>
                <a:ea typeface="Verdana"/>
                <a:sym typeface="Verdana"/>
              </a:rPr>
              <a:t>éseau « Une Souris Verte » </a:t>
            </a:r>
            <a:r>
              <a:rPr lang="fr-FR" sz="1200" dirty="0">
                <a:solidFill>
                  <a:schemeClr val="dk1"/>
                </a:solidFill>
                <a:latin typeface="Verdana"/>
                <a:ea typeface="Verdana"/>
                <a:sym typeface="Verdana"/>
              </a:rPr>
              <a:t>nous nous tenons informés des Ateliers proposés par le réseau, pouvons louer les mallettes pédagogiques</a:t>
            </a:r>
            <a:endParaRPr sz="1200" b="1" i="0" u="none" strike="noStrike" cap="none" dirty="0">
              <a:solidFill>
                <a:schemeClr val="dk1"/>
              </a:solidFill>
              <a:latin typeface="Arial"/>
              <a:ea typeface="Arial"/>
              <a:cs typeface="Arial"/>
              <a:sym typeface="Arial"/>
            </a:endParaRPr>
          </a:p>
          <a:p>
            <a:pPr marL="0" marR="0" lvl="0" indent="0" algn="l" rtl="0">
              <a:lnSpc>
                <a:spcPct val="90000"/>
              </a:lnSpc>
              <a:spcBef>
                <a:spcPts val="1001"/>
              </a:spcBef>
              <a:spcAft>
                <a:spcPts val="0"/>
              </a:spcAft>
              <a:buClr>
                <a:srgbClr val="000000"/>
              </a:buClr>
              <a:buSzPts val="1200"/>
              <a:buFont typeface="Arial"/>
              <a:buNone/>
            </a:pPr>
            <a:r>
              <a:rPr lang="fr-FR" sz="1200" b="0" i="0" u="none" strike="noStrike" cap="none" dirty="0">
                <a:solidFill>
                  <a:schemeClr val="dk1"/>
                </a:solidFill>
                <a:latin typeface="Arial"/>
                <a:ea typeface="Arial"/>
                <a:cs typeface="Arial"/>
                <a:sym typeface="Arial"/>
              </a:rPr>
              <a:t>En soutien à la fonction ‘employeur de l’association</a:t>
            </a:r>
            <a:endParaRPr sz="1200" b="0" i="0" u="none" strike="noStrike" cap="none" dirty="0">
              <a:solidFill>
                <a:schemeClr val="dk1"/>
              </a:solidFill>
              <a:latin typeface="Arial"/>
              <a:ea typeface="Arial"/>
              <a:cs typeface="Arial"/>
              <a:sym typeface="Arial"/>
            </a:endParaRPr>
          </a:p>
          <a:p>
            <a:pPr marL="228600" marR="0" lvl="0" indent="-227878" algn="l" rtl="0">
              <a:lnSpc>
                <a:spcPct val="90000"/>
              </a:lnSpc>
              <a:spcBef>
                <a:spcPts val="1001"/>
              </a:spcBef>
              <a:spcAft>
                <a:spcPts val="0"/>
              </a:spcAft>
              <a:buClr>
                <a:schemeClr val="dk1"/>
              </a:buClr>
              <a:buSzPts val="1200"/>
              <a:buFont typeface="Arial"/>
              <a:buChar char="•"/>
            </a:pPr>
            <a:r>
              <a:rPr lang="fr-FR" sz="1200" b="0" i="0" u="none" strike="noStrike" cap="none" dirty="0">
                <a:solidFill>
                  <a:schemeClr val="dk1"/>
                </a:solidFill>
                <a:latin typeface="Verdana"/>
                <a:ea typeface="Verdana"/>
                <a:cs typeface="Verdana"/>
                <a:sym typeface="Verdana"/>
              </a:rPr>
              <a:t>L’</a:t>
            </a:r>
            <a:r>
              <a:rPr lang="fr-FR" sz="1200" b="1" i="0" u="none" strike="noStrike" cap="none" dirty="0">
                <a:solidFill>
                  <a:schemeClr val="dk1"/>
                </a:solidFill>
                <a:latin typeface="Verdana"/>
                <a:ea typeface="Verdana"/>
                <a:cs typeface="Verdana"/>
                <a:sym typeface="Verdana"/>
              </a:rPr>
              <a:t>URIOPSS</a:t>
            </a:r>
            <a:r>
              <a:rPr lang="fr-FR" sz="1200" b="0" i="0" u="none" strike="noStrike" cap="none" dirty="0">
                <a:solidFill>
                  <a:schemeClr val="dk1"/>
                </a:solidFill>
                <a:latin typeface="Verdana"/>
                <a:ea typeface="Verdana"/>
                <a:cs typeface="Verdana"/>
                <a:sym typeface="Verdana"/>
              </a:rPr>
              <a:t> -  Union Régionale Interfédérale des Œuvres et Organismes Privés. Sanitaires et Sociaux. L’Association Saint Bernard adhère à cet organisme et participe régulièrement aux commissions du groupe crèche. </a:t>
            </a:r>
            <a:endParaRPr sz="1200" b="0" i="0" u="none" strike="noStrike" cap="none" dirty="0">
              <a:solidFill>
                <a:schemeClr val="dk1"/>
              </a:solidFill>
              <a:latin typeface="Arial"/>
              <a:ea typeface="Arial"/>
              <a:cs typeface="Arial"/>
              <a:sym typeface="Arial"/>
            </a:endParaRPr>
          </a:p>
          <a:p>
            <a:pPr marL="228600" marR="0" lvl="0" indent="-227878" algn="l" rtl="0">
              <a:lnSpc>
                <a:spcPct val="90000"/>
              </a:lnSpc>
              <a:spcBef>
                <a:spcPts val="1001"/>
              </a:spcBef>
              <a:spcAft>
                <a:spcPts val="0"/>
              </a:spcAft>
              <a:buClr>
                <a:schemeClr val="dk1"/>
              </a:buClr>
              <a:buSzPts val="1200"/>
              <a:buFont typeface="Arial"/>
              <a:buChar char="•"/>
            </a:pPr>
            <a:r>
              <a:rPr lang="fr-FR" sz="1200" b="1" i="0" u="none" strike="noStrike" cap="none" dirty="0">
                <a:solidFill>
                  <a:schemeClr val="dk1"/>
                </a:solidFill>
                <a:latin typeface="Verdana"/>
                <a:ea typeface="Verdana"/>
                <a:cs typeface="Verdana"/>
                <a:sym typeface="Verdana"/>
              </a:rPr>
              <a:t>La FEHAP (la Fédération des Etablissements Hospitaliers et d’Aide à la Personne) -</a:t>
            </a:r>
            <a:r>
              <a:rPr lang="fr-FR" sz="1200" b="0" i="0" u="none" strike="noStrike" cap="none" dirty="0">
                <a:solidFill>
                  <a:schemeClr val="dk1"/>
                </a:solidFill>
                <a:latin typeface="Verdana"/>
                <a:ea typeface="Verdana"/>
                <a:cs typeface="Verdana"/>
                <a:sym typeface="Verdana"/>
              </a:rPr>
              <a:t> L’association participe au « groupe crèche » de la FEHAP qui se réunit régulièrement. Ce groupe rassemble les responsables d’EAJE de toute la France. L’intérêt de ces échanges est de partager les expériences et de se tenir informés des nouvelles politiques « petite enfance » à l’échelon national. </a:t>
            </a:r>
            <a:endParaRPr sz="1200" b="0" i="0" u="none" strike="noStrike" cap="none" dirty="0">
              <a:solidFill>
                <a:schemeClr val="dk1"/>
              </a:solidFill>
              <a:latin typeface="Arial"/>
              <a:ea typeface="Arial"/>
              <a:cs typeface="Arial"/>
              <a:sym typeface="Arial"/>
            </a:endParaRPr>
          </a:p>
          <a:p>
            <a:pPr marL="0" marR="0" lvl="0" indent="0" algn="l" rtl="0">
              <a:lnSpc>
                <a:spcPct val="90000"/>
              </a:lnSpc>
              <a:spcBef>
                <a:spcPts val="1001"/>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
          <p:cNvSpPr/>
          <p:nvPr/>
        </p:nvSpPr>
        <p:spPr>
          <a:xfrm>
            <a:off x="923040" y="1582560"/>
            <a:ext cx="843480" cy="4899960"/>
          </a:xfrm>
          <a:prstGeom prst="downArrow">
            <a:avLst>
              <a:gd name="adj1" fmla="val 50000"/>
              <a:gd name="adj2" fmla="val 50000"/>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Un peu d’histoire</a:t>
            </a:r>
            <a:endParaRPr sz="2200" b="0" i="0" u="none" strike="noStrike" cap="none">
              <a:solidFill>
                <a:schemeClr val="dk1"/>
              </a:solidFill>
              <a:latin typeface="Arial"/>
              <a:ea typeface="Arial"/>
              <a:cs typeface="Arial"/>
              <a:sym typeface="Arial"/>
            </a:endParaRPr>
          </a:p>
        </p:txBody>
      </p:sp>
      <p:graphicFrame>
        <p:nvGraphicFramePr>
          <p:cNvPr id="269" name="Google Shape;269;p3"/>
          <p:cNvGraphicFramePr/>
          <p:nvPr/>
        </p:nvGraphicFramePr>
        <p:xfrm>
          <a:off x="770040" y="1419120"/>
          <a:ext cx="8142125" cy="4969075"/>
        </p:xfrm>
        <a:graphic>
          <a:graphicData uri="http://schemas.openxmlformats.org/drawingml/2006/table">
            <a:tbl>
              <a:tblPr>
                <a:noFill/>
                <a:tableStyleId>{2F7F122D-39FE-46B4-B6EF-9D2F26C53C14}</a:tableStyleId>
              </a:tblPr>
              <a:tblGrid>
                <a:gridCol w="1164250">
                  <a:extLst>
                    <a:ext uri="{9D8B030D-6E8A-4147-A177-3AD203B41FA5}">
                      <a16:colId xmlns:a16="http://schemas.microsoft.com/office/drawing/2014/main" val="20000"/>
                    </a:ext>
                  </a:extLst>
                </a:gridCol>
                <a:gridCol w="6977875">
                  <a:extLst>
                    <a:ext uri="{9D8B030D-6E8A-4147-A177-3AD203B41FA5}">
                      <a16:colId xmlns:a16="http://schemas.microsoft.com/office/drawing/2014/main" val="20001"/>
                    </a:ext>
                  </a:extLst>
                </a:gridCol>
              </a:tblGrid>
              <a:tr h="1089000">
                <a:tc>
                  <a:txBody>
                    <a:bodyPr/>
                    <a:lstStyle/>
                    <a:p>
                      <a:pPr marL="0" marR="0" lvl="0" indent="0" algn="ctr" rtl="0">
                        <a:lnSpc>
                          <a:spcPct val="100000"/>
                        </a:lnSpc>
                        <a:spcBef>
                          <a:spcPts val="0"/>
                        </a:spcBef>
                        <a:spcAft>
                          <a:spcPts val="0"/>
                        </a:spcAft>
                        <a:buClr>
                          <a:srgbClr val="000000"/>
                        </a:buClr>
                        <a:buSzPts val="2000"/>
                        <a:buFont typeface="Arial"/>
                        <a:buNone/>
                      </a:pPr>
                      <a:r>
                        <a:rPr lang="fr-FR" sz="2000" b="1" u="none" strike="noStrike" cap="none">
                          <a:solidFill>
                            <a:srgbClr val="FFD888"/>
                          </a:solidFill>
                          <a:latin typeface="Verdana"/>
                          <a:ea typeface="Verdana"/>
                          <a:cs typeface="Verdana"/>
                          <a:sym typeface="Verdana"/>
                        </a:rPr>
                        <a:t>1850</a:t>
                      </a:r>
                      <a:endParaRPr sz="2000" b="0" u="none" strike="noStrike" cap="none">
                        <a:latin typeface="Arial"/>
                        <a:ea typeface="Arial"/>
                        <a:cs typeface="Arial"/>
                        <a:sym typeface="Aria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b="1" u="none" strike="noStrike" cap="none">
                          <a:solidFill>
                            <a:srgbClr val="7A5801"/>
                          </a:solidFill>
                          <a:latin typeface="Verdana"/>
                          <a:ea typeface="Verdana"/>
                          <a:cs typeface="Verdana"/>
                          <a:sym typeface="Verdana"/>
                        </a:rPr>
                        <a:t>Année de fondation de la crèche Saint Bernard.</a:t>
                      </a:r>
                      <a:endParaRPr sz="14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sz="1400" b="0" u="none" strike="noStrike" cap="none">
                          <a:solidFill>
                            <a:srgbClr val="000000"/>
                          </a:solidFill>
                          <a:latin typeface="Verdana"/>
                          <a:ea typeface="Verdana"/>
                          <a:cs typeface="Verdana"/>
                          <a:sym typeface="Verdana"/>
                        </a:rPr>
                        <a:t>Créée par une communauté de sœurs la crèche veut répondre aux besoins des familles en milieu urbain (travail des femmes, éloignement des familles). Elle est la </a:t>
                      </a:r>
                      <a:r>
                        <a:rPr lang="fr-FR" sz="1400" b="1" u="none" strike="noStrike" cap="none">
                          <a:solidFill>
                            <a:srgbClr val="C78300"/>
                          </a:solidFill>
                          <a:latin typeface="Verdana"/>
                          <a:ea typeface="Verdana"/>
                          <a:cs typeface="Verdana"/>
                          <a:sym typeface="Verdana"/>
                        </a:rPr>
                        <a:t>deuxième</a:t>
                      </a:r>
                      <a:r>
                        <a:rPr lang="fr-FR" sz="1400" b="0" u="none" strike="noStrike" cap="none">
                          <a:solidFill>
                            <a:srgbClr val="000000"/>
                          </a:solidFill>
                          <a:latin typeface="Verdana"/>
                          <a:ea typeface="Verdana"/>
                          <a:cs typeface="Verdana"/>
                          <a:sym typeface="Verdana"/>
                        </a:rPr>
                        <a:t> crèche à voir le jour à Lyon</a:t>
                      </a:r>
                      <a:endParaRPr sz="1400" b="0" u="none" strike="noStrike" cap="none">
                        <a:latin typeface="Arial"/>
                        <a:ea typeface="Arial"/>
                        <a:cs typeface="Arial"/>
                        <a:sym typeface="Arial"/>
                      </a:endParaRPr>
                    </a:p>
                  </a:txBody>
                  <a:tcPr marL="91450" marR="91450" marT="45725" marB="45725">
                    <a:lnT w="9525" cap="flat" cmpd="sng">
                      <a:solidFill>
                        <a:srgbClr val="000000">
                          <a:alpha val="0"/>
                        </a:srgbClr>
                      </a:solidFill>
                      <a:prstDash val="solid"/>
                      <a:round/>
                      <a:headEnd type="none" w="sm" len="sm"/>
                      <a:tailEnd type="none" w="sm" len="sm"/>
                    </a:lnT>
                    <a:lnB w="12225" cap="flat" cmpd="sng">
                      <a:solidFill>
                        <a:srgbClr val="A37501"/>
                      </a:solidFill>
                      <a:prstDash val="solid"/>
                      <a:round/>
                      <a:headEnd type="none" w="sm" len="sm"/>
                      <a:tailEnd type="none" w="sm" len="sm"/>
                    </a:lnB>
                  </a:tcPr>
                </a:tc>
                <a:extLst>
                  <a:ext uri="{0D108BD9-81ED-4DB2-BD59-A6C34878D82A}">
                    <a16:rowId xmlns:a16="http://schemas.microsoft.com/office/drawing/2014/main" val="10000"/>
                  </a:ext>
                </a:extLst>
              </a:tr>
              <a:tr h="870850">
                <a:tc>
                  <a:txBody>
                    <a:bodyPr/>
                    <a:lstStyle/>
                    <a:p>
                      <a:pPr marL="0" marR="0" lvl="0" indent="0" algn="ctr" rtl="0">
                        <a:lnSpc>
                          <a:spcPct val="100000"/>
                        </a:lnSpc>
                        <a:spcBef>
                          <a:spcPts val="0"/>
                        </a:spcBef>
                        <a:spcAft>
                          <a:spcPts val="0"/>
                        </a:spcAft>
                        <a:buClr>
                          <a:srgbClr val="000000"/>
                        </a:buClr>
                        <a:buSzPts val="2000"/>
                        <a:buFont typeface="Arial"/>
                        <a:buNone/>
                      </a:pPr>
                      <a:r>
                        <a:rPr lang="fr-FR" sz="2000" b="1" u="none" strike="noStrike" cap="none">
                          <a:solidFill>
                            <a:srgbClr val="FFC246"/>
                          </a:solidFill>
                          <a:latin typeface="Verdana"/>
                          <a:ea typeface="Verdana"/>
                          <a:cs typeface="Verdana"/>
                          <a:sym typeface="Verdana"/>
                        </a:rPr>
                        <a:t>1866</a:t>
                      </a:r>
                      <a:endParaRPr sz="2000" b="0" u="none" strike="noStrike" cap="none">
                        <a:latin typeface="Arial"/>
                        <a:ea typeface="Arial"/>
                        <a:cs typeface="Arial"/>
                        <a:sym typeface="Aria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b="0" u="none" strike="noStrike" cap="none">
                          <a:solidFill>
                            <a:srgbClr val="000000"/>
                          </a:solidFill>
                          <a:latin typeface="Verdana"/>
                          <a:ea typeface="Verdana"/>
                          <a:cs typeface="Verdana"/>
                          <a:sym typeface="Verdana"/>
                        </a:rPr>
                        <a:t>Grâce à l’aide de l’état et à des dons privés, la crèche se dote d'un bâtiment construit au 171 boulevard de la Croix Rousse et dans lequel elle réside encore aujourd'hui (en partie!).</a:t>
                      </a:r>
                      <a:endParaRPr sz="1400" b="0" u="none" strike="noStrike" cap="none">
                        <a:latin typeface="Arial"/>
                        <a:ea typeface="Arial"/>
                        <a:cs typeface="Arial"/>
                        <a:sym typeface="Arial"/>
                      </a:endParaRPr>
                    </a:p>
                  </a:txBody>
                  <a:tcPr marL="91450" marR="91450" marT="45725" marB="45725">
                    <a:lnT w="12225" cap="flat" cmpd="sng">
                      <a:solidFill>
                        <a:srgbClr val="A37501"/>
                      </a:solidFill>
                      <a:prstDash val="solid"/>
                      <a:round/>
                      <a:headEnd type="none" w="sm" len="sm"/>
                      <a:tailEnd type="none" w="sm" len="sm"/>
                    </a:lnT>
                    <a:lnB w="12225" cap="flat" cmpd="sng">
                      <a:solidFill>
                        <a:srgbClr val="A37501"/>
                      </a:solidFill>
                      <a:prstDash val="solid"/>
                      <a:round/>
                      <a:headEnd type="none" w="sm" len="sm"/>
                      <a:tailEnd type="none" w="sm" len="sm"/>
                    </a:lnB>
                  </a:tcPr>
                </a:tc>
                <a:extLst>
                  <a:ext uri="{0D108BD9-81ED-4DB2-BD59-A6C34878D82A}">
                    <a16:rowId xmlns:a16="http://schemas.microsoft.com/office/drawing/2014/main" val="10001"/>
                  </a:ext>
                </a:extLst>
              </a:tr>
              <a:tr h="652675">
                <a:tc>
                  <a:txBody>
                    <a:bodyPr/>
                    <a:lstStyle/>
                    <a:p>
                      <a:pPr marL="0" marR="0" lvl="0" indent="0" algn="ctr" rtl="0">
                        <a:lnSpc>
                          <a:spcPct val="100000"/>
                        </a:lnSpc>
                        <a:spcBef>
                          <a:spcPts val="0"/>
                        </a:spcBef>
                        <a:spcAft>
                          <a:spcPts val="0"/>
                        </a:spcAft>
                        <a:buClr>
                          <a:srgbClr val="000000"/>
                        </a:buClr>
                        <a:buSzPts val="2000"/>
                        <a:buFont typeface="Arial"/>
                        <a:buNone/>
                      </a:pPr>
                      <a:r>
                        <a:rPr lang="fr-FR" sz="2000" b="1" u="none" strike="noStrike" cap="none">
                          <a:solidFill>
                            <a:srgbClr val="D99200"/>
                          </a:solidFill>
                          <a:latin typeface="Verdana"/>
                          <a:ea typeface="Verdana"/>
                          <a:cs typeface="Verdana"/>
                          <a:sym typeface="Verdana"/>
                        </a:rPr>
                        <a:t>1955</a:t>
                      </a:r>
                      <a:endParaRPr sz="2000" b="0" u="none" strike="noStrike" cap="none">
                        <a:latin typeface="Arial"/>
                        <a:ea typeface="Arial"/>
                        <a:cs typeface="Arial"/>
                        <a:sym typeface="Aria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b="0" u="none" strike="noStrike" cap="none">
                          <a:solidFill>
                            <a:srgbClr val="000000"/>
                          </a:solidFill>
                          <a:latin typeface="Verdana"/>
                          <a:ea typeface="Verdana"/>
                          <a:cs typeface="Verdana"/>
                          <a:sym typeface="Verdana"/>
                        </a:rPr>
                        <a:t>La crèche passe sous le statut d’association : l’association Crèche Saint Bernard voit le jour.</a:t>
                      </a:r>
                      <a:endParaRPr sz="1400" b="0" u="none" strike="noStrike" cap="none">
                        <a:latin typeface="Arial"/>
                        <a:ea typeface="Arial"/>
                        <a:cs typeface="Arial"/>
                        <a:sym typeface="Arial"/>
                      </a:endParaRPr>
                    </a:p>
                  </a:txBody>
                  <a:tcPr marL="91450" marR="91450" marT="45725" marB="45725">
                    <a:lnT w="12225" cap="flat" cmpd="sng">
                      <a:solidFill>
                        <a:srgbClr val="A37501"/>
                      </a:solidFill>
                      <a:prstDash val="solid"/>
                      <a:round/>
                      <a:headEnd type="none" w="sm" len="sm"/>
                      <a:tailEnd type="none" w="sm" len="sm"/>
                    </a:lnT>
                    <a:lnB w="12225" cap="flat" cmpd="sng">
                      <a:solidFill>
                        <a:srgbClr val="A37501"/>
                      </a:solidFill>
                      <a:prstDash val="solid"/>
                      <a:round/>
                      <a:headEnd type="none" w="sm" len="sm"/>
                      <a:tailEnd type="none" w="sm" len="sm"/>
                    </a:lnB>
                  </a:tcPr>
                </a:tc>
                <a:extLst>
                  <a:ext uri="{0D108BD9-81ED-4DB2-BD59-A6C34878D82A}">
                    <a16:rowId xmlns:a16="http://schemas.microsoft.com/office/drawing/2014/main" val="10002"/>
                  </a:ext>
                </a:extLst>
              </a:tr>
              <a:tr h="652675">
                <a:tc>
                  <a:txBody>
                    <a:bodyPr/>
                    <a:lstStyle/>
                    <a:p>
                      <a:pPr marL="0" marR="0" lvl="0" indent="0" algn="ctr" rtl="0">
                        <a:lnSpc>
                          <a:spcPct val="100000"/>
                        </a:lnSpc>
                        <a:spcBef>
                          <a:spcPts val="0"/>
                        </a:spcBef>
                        <a:spcAft>
                          <a:spcPts val="0"/>
                        </a:spcAft>
                        <a:buClr>
                          <a:srgbClr val="000000"/>
                        </a:buClr>
                        <a:buSzPts val="2000"/>
                        <a:buFont typeface="Arial"/>
                        <a:buNone/>
                      </a:pPr>
                      <a:r>
                        <a:rPr lang="fr-FR" sz="2000" b="1" u="none" strike="noStrike" cap="none">
                          <a:solidFill>
                            <a:srgbClr val="C78300"/>
                          </a:solidFill>
                          <a:latin typeface="Verdana"/>
                          <a:ea typeface="Verdana"/>
                          <a:cs typeface="Verdana"/>
                          <a:sym typeface="Verdana"/>
                        </a:rPr>
                        <a:t>1974</a:t>
                      </a:r>
                      <a:endParaRPr sz="2000" b="0" u="none" strike="noStrike" cap="none">
                        <a:latin typeface="Arial"/>
                        <a:ea typeface="Arial"/>
                        <a:cs typeface="Arial"/>
                        <a:sym typeface="Aria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b="0" u="none" strike="noStrike" cap="none">
                          <a:solidFill>
                            <a:srgbClr val="000000"/>
                          </a:solidFill>
                          <a:latin typeface="Verdana"/>
                          <a:ea typeface="Verdana"/>
                          <a:cs typeface="Verdana"/>
                          <a:sym typeface="Verdana"/>
                        </a:rPr>
                        <a:t>La gestion de la crèche est pour la première fois assurée exclusivement par des laïcs.</a:t>
                      </a:r>
                      <a:endParaRPr sz="1400" b="0" u="none" strike="noStrike" cap="none">
                        <a:latin typeface="Arial"/>
                        <a:ea typeface="Arial"/>
                        <a:cs typeface="Arial"/>
                        <a:sym typeface="Arial"/>
                      </a:endParaRPr>
                    </a:p>
                  </a:txBody>
                  <a:tcPr marL="91450" marR="91450" marT="45725" marB="45725">
                    <a:lnT w="12225" cap="flat" cmpd="sng">
                      <a:solidFill>
                        <a:srgbClr val="A37501"/>
                      </a:solidFill>
                      <a:prstDash val="solid"/>
                      <a:round/>
                      <a:headEnd type="none" w="sm" len="sm"/>
                      <a:tailEnd type="none" w="sm" len="sm"/>
                    </a:lnT>
                    <a:lnB w="12225" cap="flat" cmpd="sng">
                      <a:solidFill>
                        <a:srgbClr val="A37501"/>
                      </a:solidFill>
                      <a:prstDash val="solid"/>
                      <a:round/>
                      <a:headEnd type="none" w="sm" len="sm"/>
                      <a:tailEnd type="none" w="sm" len="sm"/>
                    </a:lnB>
                  </a:tcPr>
                </a:tc>
                <a:extLst>
                  <a:ext uri="{0D108BD9-81ED-4DB2-BD59-A6C34878D82A}">
                    <a16:rowId xmlns:a16="http://schemas.microsoft.com/office/drawing/2014/main" val="10003"/>
                  </a:ext>
                </a:extLst>
              </a:tr>
              <a:tr h="525600">
                <a:tc>
                  <a:txBody>
                    <a:bodyPr/>
                    <a:lstStyle/>
                    <a:p>
                      <a:pPr marL="0" marR="0" lvl="0" indent="0" algn="ctr" rtl="0">
                        <a:lnSpc>
                          <a:spcPct val="100000"/>
                        </a:lnSpc>
                        <a:spcBef>
                          <a:spcPts val="0"/>
                        </a:spcBef>
                        <a:spcAft>
                          <a:spcPts val="0"/>
                        </a:spcAft>
                        <a:buClr>
                          <a:srgbClr val="000000"/>
                        </a:buClr>
                        <a:buSzPts val="2000"/>
                        <a:buFont typeface="Arial"/>
                        <a:buNone/>
                      </a:pPr>
                      <a:r>
                        <a:rPr lang="fr-FR" sz="2000" b="1" u="none" strike="noStrike" cap="none">
                          <a:solidFill>
                            <a:srgbClr val="875F01"/>
                          </a:solidFill>
                          <a:latin typeface="Verdana"/>
                          <a:ea typeface="Verdana"/>
                          <a:cs typeface="Verdana"/>
                          <a:sym typeface="Verdana"/>
                        </a:rPr>
                        <a:t>1982</a:t>
                      </a:r>
                      <a:endParaRPr sz="2000" b="0" u="none" strike="noStrike" cap="none">
                        <a:latin typeface="Arial"/>
                        <a:ea typeface="Arial"/>
                        <a:cs typeface="Arial"/>
                        <a:sym typeface="Aria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400"/>
                        <a:buFont typeface="Arial"/>
                        <a:buNone/>
                      </a:pPr>
                      <a:r>
                        <a:rPr lang="fr-FR" sz="1400" b="0" u="none" strike="noStrike" cap="none">
                          <a:solidFill>
                            <a:srgbClr val="000000"/>
                          </a:solidFill>
                          <a:latin typeface="Verdana"/>
                          <a:ea typeface="Verdana"/>
                          <a:cs typeface="Verdana"/>
                          <a:sym typeface="Verdana"/>
                        </a:rPr>
                        <a:t>L’association de la Crèche Saint Bernard est reconnue d’utilité publique. </a:t>
                      </a:r>
                      <a:endParaRPr sz="1400" b="0" u="none" strike="noStrike" cap="none">
                        <a:latin typeface="Arial"/>
                        <a:ea typeface="Arial"/>
                        <a:cs typeface="Arial"/>
                        <a:sym typeface="Arial"/>
                      </a:endParaRPr>
                    </a:p>
                  </a:txBody>
                  <a:tcPr marL="91450" marR="91450" marT="45725" marB="45725">
                    <a:lnT w="12225" cap="flat" cmpd="sng">
                      <a:solidFill>
                        <a:srgbClr val="A37501"/>
                      </a:solidFill>
                      <a:prstDash val="solid"/>
                      <a:round/>
                      <a:headEnd type="none" w="sm" len="sm"/>
                      <a:tailEnd type="none" w="sm" len="sm"/>
                    </a:lnT>
                    <a:lnB w="12225" cap="flat" cmpd="sng">
                      <a:solidFill>
                        <a:srgbClr val="A37501"/>
                      </a:solidFill>
                      <a:prstDash val="solid"/>
                      <a:round/>
                      <a:headEnd type="none" w="sm" len="sm"/>
                      <a:tailEnd type="none" w="sm" len="sm"/>
                    </a:lnB>
                  </a:tcPr>
                </a:tc>
                <a:extLst>
                  <a:ext uri="{0D108BD9-81ED-4DB2-BD59-A6C34878D82A}">
                    <a16:rowId xmlns:a16="http://schemas.microsoft.com/office/drawing/2014/main" val="10004"/>
                  </a:ext>
                </a:extLst>
              </a:tr>
              <a:tr h="525600">
                <a:tc>
                  <a:txBody>
                    <a:bodyPr/>
                    <a:lstStyle/>
                    <a:p>
                      <a:pPr marL="0" marR="0" lvl="0" indent="0" algn="ctr" rtl="0">
                        <a:lnSpc>
                          <a:spcPct val="100000"/>
                        </a:lnSpc>
                        <a:spcBef>
                          <a:spcPts val="0"/>
                        </a:spcBef>
                        <a:spcAft>
                          <a:spcPts val="0"/>
                        </a:spcAft>
                        <a:buClr>
                          <a:srgbClr val="000000"/>
                        </a:buClr>
                        <a:buSzPts val="2000"/>
                        <a:buFont typeface="Arial"/>
                        <a:buNone/>
                      </a:pPr>
                      <a:r>
                        <a:rPr lang="fr-FR" sz="2000" b="1" u="none" strike="noStrike" cap="none">
                          <a:solidFill>
                            <a:srgbClr val="6C4900"/>
                          </a:solidFill>
                          <a:latin typeface="Verdana"/>
                          <a:ea typeface="Verdana"/>
                          <a:cs typeface="Verdana"/>
                          <a:sym typeface="Verdana"/>
                        </a:rPr>
                        <a:t>1992</a:t>
                      </a:r>
                      <a:endParaRPr sz="2000" b="0" u="none" strike="noStrike" cap="none">
                        <a:latin typeface="Arial"/>
                        <a:ea typeface="Arial"/>
                        <a:cs typeface="Arial"/>
                        <a:sym typeface="Aria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b="0" u="none" strike="noStrike" cap="none">
                          <a:solidFill>
                            <a:srgbClr val="000000"/>
                          </a:solidFill>
                          <a:latin typeface="Verdana"/>
                          <a:ea typeface="Verdana"/>
                          <a:cs typeface="Verdana"/>
                          <a:sym typeface="Verdana"/>
                        </a:rPr>
                        <a:t>Le site de Vaucanson rejoint l’association crèche Saint Bernard.</a:t>
                      </a:r>
                      <a:endParaRPr sz="1400" b="0" u="none" strike="noStrike" cap="none">
                        <a:latin typeface="Arial"/>
                        <a:ea typeface="Arial"/>
                        <a:cs typeface="Arial"/>
                        <a:sym typeface="Arial"/>
                      </a:endParaRPr>
                    </a:p>
                  </a:txBody>
                  <a:tcPr marL="91450" marR="91450" marT="45725" marB="45725">
                    <a:lnT w="12225" cap="flat" cmpd="sng">
                      <a:solidFill>
                        <a:srgbClr val="A37501"/>
                      </a:solidFill>
                      <a:prstDash val="solid"/>
                      <a:round/>
                      <a:headEnd type="none" w="sm" len="sm"/>
                      <a:tailEnd type="none" w="sm" len="sm"/>
                    </a:lnT>
                    <a:lnB w="12225" cap="flat" cmpd="sng">
                      <a:solidFill>
                        <a:srgbClr val="A37501"/>
                      </a:solidFill>
                      <a:prstDash val="solid"/>
                      <a:round/>
                      <a:headEnd type="none" w="sm" len="sm"/>
                      <a:tailEnd type="none" w="sm" len="sm"/>
                    </a:lnB>
                  </a:tcPr>
                </a:tc>
                <a:extLst>
                  <a:ext uri="{0D108BD9-81ED-4DB2-BD59-A6C34878D82A}">
                    <a16:rowId xmlns:a16="http://schemas.microsoft.com/office/drawing/2014/main" val="10005"/>
                  </a:ext>
                </a:extLst>
              </a:tr>
              <a:tr h="652675">
                <a:tc>
                  <a:txBody>
                    <a:bodyPr/>
                    <a:lstStyle/>
                    <a:p>
                      <a:pPr marL="0" marR="0" lvl="0" indent="0" algn="ctr" rtl="0">
                        <a:lnSpc>
                          <a:spcPct val="100000"/>
                        </a:lnSpc>
                        <a:spcBef>
                          <a:spcPts val="0"/>
                        </a:spcBef>
                        <a:spcAft>
                          <a:spcPts val="0"/>
                        </a:spcAft>
                        <a:buClr>
                          <a:srgbClr val="000000"/>
                        </a:buClr>
                        <a:buSzPts val="2000"/>
                        <a:buFont typeface="Arial"/>
                        <a:buNone/>
                      </a:pPr>
                      <a:r>
                        <a:rPr lang="fr-FR" sz="2000" b="1" u="none" strike="noStrike" cap="none">
                          <a:solidFill>
                            <a:srgbClr val="2B1D00"/>
                          </a:solidFill>
                          <a:latin typeface="Verdana"/>
                          <a:ea typeface="Verdana"/>
                          <a:cs typeface="Verdana"/>
                          <a:sym typeface="Verdana"/>
                        </a:rPr>
                        <a:t>2001</a:t>
                      </a:r>
                      <a:endParaRPr sz="2000" b="0" u="none" strike="noStrike" cap="none">
                        <a:latin typeface="Arial"/>
                        <a:ea typeface="Arial"/>
                        <a:cs typeface="Arial"/>
                        <a:sym typeface="Arial"/>
                      </a:endParaRPr>
                    </a:p>
                  </a:txBody>
                  <a:tcPr marL="91450" marR="91450" marT="45725" marB="45725">
                    <a:lnT w="9525" cap="flat" cmpd="sng">
                      <a:solidFill>
                        <a:srgbClr val="000000">
                          <a:alpha val="0"/>
                        </a:srgbClr>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b="0" u="none" strike="noStrike" cap="none" dirty="0">
                          <a:solidFill>
                            <a:srgbClr val="000000"/>
                          </a:solidFill>
                          <a:latin typeface="Verdana"/>
                          <a:ea typeface="Verdana"/>
                          <a:cs typeface="Verdana"/>
                          <a:sym typeface="Verdana"/>
                        </a:rPr>
                        <a:t>Le site de Melba, ainsi que la crèche familiale Melba et la halte garderie rejoignent l’association crèche Saint Bernard.</a:t>
                      </a:r>
                      <a:endParaRPr sz="1400" b="0" u="none" strike="noStrike" cap="none" dirty="0">
                        <a:latin typeface="Arial"/>
                        <a:ea typeface="Arial"/>
                        <a:cs typeface="Arial"/>
                        <a:sym typeface="Arial"/>
                      </a:endParaRPr>
                    </a:p>
                  </a:txBody>
                  <a:tcPr marL="91450" marR="91450" marT="45725" marB="45725">
                    <a:lnT w="12225" cap="flat" cmpd="sng">
                      <a:solidFill>
                        <a:srgbClr val="A37501"/>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
        <p:nvSpPr>
          <p:cNvPr id="270" name="Google Shape;270;p3"/>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Verdana"/>
                <a:ea typeface="Verdana"/>
                <a:cs typeface="Arial"/>
                <a:sym typeface="Verdana"/>
              </a:rPr>
              <a:t>06062026</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271" name="Google Shape;271;p3"/>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272" name="Google Shape;272;p3"/>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3</a:t>
            </a:fld>
            <a:endParaRPr sz="1100" b="0" i="0" u="none" strike="noStrike" cap="none">
              <a:solidFill>
                <a:schemeClr val="dk1"/>
              </a:solidFill>
              <a:latin typeface="Arial"/>
              <a:ea typeface="Arial"/>
              <a:cs typeface="Arial"/>
              <a:sym typeface="Arial"/>
            </a:endParaRPr>
          </a:p>
        </p:txBody>
      </p:sp>
      <p:sp>
        <p:nvSpPr>
          <p:cNvPr id="273" name="Google Shape;273;p3"/>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L’association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
          <p:cNvSpPr/>
          <p:nvPr/>
        </p:nvSpPr>
        <p:spPr>
          <a:xfrm>
            <a:off x="849240" y="648269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dirty="0">
                <a:solidFill>
                  <a:schemeClr val="dk1"/>
                </a:solidFill>
              </a:rPr>
              <a:t>6/06/2026</a:t>
            </a:r>
            <a:endParaRPr sz="1400" b="0" i="0" u="none" strike="noStrike" cap="none" dirty="0">
              <a:solidFill>
                <a:srgbClr val="000000"/>
              </a:solidFill>
              <a:latin typeface="Arial"/>
              <a:ea typeface="Arial"/>
              <a:cs typeface="Arial"/>
              <a:sym typeface="Arial"/>
            </a:endParaRPr>
          </a:p>
        </p:txBody>
      </p:sp>
      <p:sp>
        <p:nvSpPr>
          <p:cNvPr id="279" name="Google Shape;279;p4"/>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280" name="Google Shape;280;p4"/>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4</a:t>
            </a:fld>
            <a:endParaRPr sz="1100" b="0" i="0" u="none" strike="noStrike" cap="none">
              <a:solidFill>
                <a:schemeClr val="dk1"/>
              </a:solidFill>
              <a:latin typeface="Arial"/>
              <a:ea typeface="Arial"/>
              <a:cs typeface="Arial"/>
              <a:sym typeface="Arial"/>
            </a:endParaRPr>
          </a:p>
        </p:txBody>
      </p:sp>
      <p:sp>
        <p:nvSpPr>
          <p:cNvPr id="281" name="Google Shape;281;p4"/>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La structure de l’association</a:t>
            </a:r>
            <a:endParaRPr sz="2200" b="0" i="0" u="none" strike="noStrike" cap="none">
              <a:solidFill>
                <a:schemeClr val="dk1"/>
              </a:solidFill>
              <a:latin typeface="Arial"/>
              <a:ea typeface="Arial"/>
              <a:cs typeface="Arial"/>
              <a:sym typeface="Arial"/>
            </a:endParaRPr>
          </a:p>
        </p:txBody>
      </p:sp>
      <p:sp>
        <p:nvSpPr>
          <p:cNvPr id="282" name="Google Shape;282;p4"/>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L’association</a:t>
            </a:r>
            <a:endParaRPr sz="1400" b="0" i="0" u="none" strike="noStrike" cap="none">
              <a:solidFill>
                <a:schemeClr val="dk1"/>
              </a:solidFill>
              <a:latin typeface="Arial"/>
              <a:ea typeface="Arial"/>
              <a:cs typeface="Arial"/>
              <a:sym typeface="Arial"/>
            </a:endParaRPr>
          </a:p>
        </p:txBody>
      </p:sp>
      <p:sp>
        <p:nvSpPr>
          <p:cNvPr id="283" name="Google Shape;283;p4"/>
          <p:cNvSpPr/>
          <p:nvPr/>
        </p:nvSpPr>
        <p:spPr>
          <a:xfrm>
            <a:off x="781560" y="1428840"/>
            <a:ext cx="8129520" cy="137088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0" i="0" u="none" strike="noStrike" cap="none">
                <a:solidFill>
                  <a:srgbClr val="000000"/>
                </a:solidFill>
                <a:latin typeface="Verdana"/>
                <a:ea typeface="Verdana"/>
                <a:cs typeface="Verdana"/>
                <a:sym typeface="Verdana"/>
              </a:rPr>
              <a:t>Toute association se fonde sur des valeurs communes et partagées par un groupe de personnes. Sur ces valeurs se construit </a:t>
            </a:r>
            <a:r>
              <a:rPr lang="fr-FR" sz="1400" b="1" i="0" u="none" strike="noStrike" cap="none">
                <a:solidFill>
                  <a:srgbClr val="D99200"/>
                </a:solidFill>
                <a:latin typeface="Verdana"/>
                <a:ea typeface="Verdana"/>
                <a:cs typeface="Verdana"/>
                <a:sym typeface="Verdana"/>
              </a:rPr>
              <a:t>notre projet associatif.</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1001"/>
              </a:spcBef>
              <a:spcAft>
                <a:spcPts val="0"/>
              </a:spcAft>
              <a:buClr>
                <a:srgbClr val="000000"/>
              </a:buClr>
              <a:buSzPts val="1400"/>
              <a:buFont typeface="Arial"/>
              <a:buNone/>
            </a:pPr>
            <a:r>
              <a:rPr lang="fr-FR" sz="1400" b="0" i="0" u="none" strike="noStrike" cap="none">
                <a:solidFill>
                  <a:srgbClr val="000000"/>
                </a:solidFill>
                <a:latin typeface="Verdana"/>
                <a:ea typeface="Verdana"/>
                <a:cs typeface="Verdana"/>
                <a:sym typeface="Verdana"/>
              </a:rPr>
              <a:t>La crèche Saint Bernard n’est pas qu’un lieu où faire garder son enfant : </a:t>
            </a:r>
            <a:r>
              <a:rPr lang="fr-FR" sz="1400" b="1" i="0" u="none" strike="noStrike" cap="none">
                <a:solidFill>
                  <a:srgbClr val="D99200"/>
                </a:solidFill>
                <a:latin typeface="Verdana"/>
                <a:ea typeface="Verdana"/>
                <a:cs typeface="Verdana"/>
                <a:sym typeface="Verdana"/>
              </a:rPr>
              <a:t>c’est un ensemble de personnes qui travaillent chaque jour pour donner du sens à notre projet associatif et faire vivre ainsi la crèche.</a:t>
            </a:r>
            <a:endParaRPr sz="1400" b="0" i="0" u="none" strike="noStrike" cap="none">
              <a:solidFill>
                <a:schemeClr val="dk1"/>
              </a:solidFill>
              <a:latin typeface="Arial"/>
              <a:ea typeface="Arial"/>
              <a:cs typeface="Arial"/>
              <a:sym typeface="Arial"/>
            </a:endParaRPr>
          </a:p>
        </p:txBody>
      </p:sp>
      <p:grpSp>
        <p:nvGrpSpPr>
          <p:cNvPr id="284" name="Google Shape;284;p4"/>
          <p:cNvGrpSpPr/>
          <p:nvPr/>
        </p:nvGrpSpPr>
        <p:grpSpPr>
          <a:xfrm>
            <a:off x="781740" y="3312720"/>
            <a:ext cx="8129700" cy="2683630"/>
            <a:chOff x="781740" y="3312720"/>
            <a:chExt cx="8129700" cy="2683630"/>
          </a:xfrm>
        </p:grpSpPr>
        <p:sp>
          <p:nvSpPr>
            <p:cNvPr id="285" name="Google Shape;285;p4"/>
            <p:cNvSpPr/>
            <p:nvPr/>
          </p:nvSpPr>
          <p:spPr>
            <a:xfrm>
              <a:off x="781920" y="3312720"/>
              <a:ext cx="670320" cy="670320"/>
            </a:xfrm>
            <a:prstGeom prst="chord">
              <a:avLst>
                <a:gd name="adj1" fmla="val 4800000"/>
                <a:gd name="adj2" fmla="val 16800000"/>
              </a:avLst>
            </a:prstGeom>
            <a:solidFill>
              <a:srgbClr val="FE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
            <p:cNvSpPr/>
            <p:nvPr/>
          </p:nvSpPr>
          <p:spPr>
            <a:xfrm>
              <a:off x="849240" y="3380040"/>
              <a:ext cx="536040" cy="536040"/>
            </a:xfrm>
            <a:prstGeom prst="pie">
              <a:avLst>
                <a:gd name="adj1" fmla="val 13500000"/>
                <a:gd name="adj2" fmla="val 16200000"/>
              </a:avLst>
            </a:prstGeom>
            <a:solidFill>
              <a:srgbClr val="FDB811"/>
            </a:solidFill>
            <a:ln w="25400"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
            <p:cNvSpPr/>
            <p:nvPr/>
          </p:nvSpPr>
          <p:spPr>
            <a:xfrm rot="-5400000">
              <a:off x="10080" y="4822920"/>
              <a:ext cx="1945080" cy="401760"/>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Clr>
                  <a:srgbClr val="000000"/>
                </a:buClr>
                <a:buSzPts val="2000"/>
                <a:buFont typeface="Arial"/>
                <a:buNone/>
              </a:pPr>
              <a:r>
                <a:rPr lang="fr-FR" sz="2000" b="0" i="0" u="none" strike="noStrike" cap="none">
                  <a:solidFill>
                    <a:srgbClr val="000000"/>
                  </a:solidFill>
                  <a:latin typeface="Calibri"/>
                  <a:ea typeface="Calibri"/>
                  <a:cs typeface="Calibri"/>
                  <a:sym typeface="Calibri"/>
                </a:rPr>
                <a:t>Les adhérents</a:t>
              </a:r>
              <a:endParaRPr sz="2000" b="0" i="0" u="none" strike="noStrike" cap="none">
                <a:solidFill>
                  <a:schemeClr val="dk1"/>
                </a:solidFill>
                <a:latin typeface="Arial"/>
                <a:ea typeface="Arial"/>
                <a:cs typeface="Arial"/>
                <a:sym typeface="Arial"/>
              </a:endParaRPr>
            </a:p>
          </p:txBody>
        </p:sp>
        <p:sp>
          <p:nvSpPr>
            <p:cNvPr id="288" name="Google Shape;288;p4"/>
            <p:cNvSpPr/>
            <p:nvPr/>
          </p:nvSpPr>
          <p:spPr>
            <a:xfrm>
              <a:off x="1251720" y="3312720"/>
              <a:ext cx="1341360" cy="268308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Votent et approuvent les statuts et leurs modifications, le compte de résultat, le bilan, le budget prévisionnel, le rapport d’activité, le rapport moral…</a:t>
              </a:r>
              <a:endParaRPr sz="1300" b="0" i="0" u="none" strike="noStrike" cap="none">
                <a:solidFill>
                  <a:schemeClr val="dk1"/>
                </a:solidFill>
                <a:latin typeface="Arial"/>
                <a:ea typeface="Arial"/>
                <a:cs typeface="Arial"/>
                <a:sym typeface="Arial"/>
              </a:endParaRPr>
            </a:p>
            <a:p>
              <a:pPr marL="0" marR="0" lvl="0" indent="0" algn="l" rtl="0">
                <a:lnSpc>
                  <a:spcPct val="90000"/>
                </a:lnSpc>
                <a:spcBef>
                  <a:spcPts val="456"/>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Décident les orientations de l’association</a:t>
              </a:r>
              <a:endParaRPr sz="1300" b="0" i="0" u="none" strike="noStrike" cap="none">
                <a:solidFill>
                  <a:schemeClr val="dk1"/>
                </a:solidFill>
                <a:latin typeface="Arial"/>
                <a:ea typeface="Arial"/>
                <a:cs typeface="Arial"/>
                <a:sym typeface="Arial"/>
              </a:endParaRPr>
            </a:p>
            <a:p>
              <a:pPr marL="0" marR="0" lvl="0" indent="0" algn="l" rtl="0">
                <a:lnSpc>
                  <a:spcPct val="90000"/>
                </a:lnSpc>
                <a:spcBef>
                  <a:spcPts val="456"/>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Elisent le CA</a:t>
              </a:r>
              <a:endParaRPr sz="1300" b="0" i="0" u="none" strike="noStrike" cap="none">
                <a:solidFill>
                  <a:schemeClr val="dk1"/>
                </a:solidFill>
                <a:latin typeface="Arial"/>
                <a:ea typeface="Arial"/>
                <a:cs typeface="Arial"/>
                <a:sym typeface="Arial"/>
              </a:endParaRPr>
            </a:p>
          </p:txBody>
        </p:sp>
        <p:sp>
          <p:nvSpPr>
            <p:cNvPr id="289" name="Google Shape;289;p4"/>
            <p:cNvSpPr/>
            <p:nvPr/>
          </p:nvSpPr>
          <p:spPr>
            <a:xfrm>
              <a:off x="2888280" y="3312720"/>
              <a:ext cx="670320" cy="670320"/>
            </a:xfrm>
            <a:prstGeom prst="chord">
              <a:avLst>
                <a:gd name="adj1" fmla="val 4800000"/>
                <a:gd name="adj2" fmla="val 16800000"/>
              </a:avLst>
            </a:prstGeom>
            <a:solidFill>
              <a:srgbClr val="FE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
            <p:cNvSpPr/>
            <p:nvPr/>
          </p:nvSpPr>
          <p:spPr>
            <a:xfrm>
              <a:off x="2955240" y="3380040"/>
              <a:ext cx="536040" cy="536040"/>
            </a:xfrm>
            <a:prstGeom prst="pie">
              <a:avLst>
                <a:gd name="adj1" fmla="val 10800000"/>
                <a:gd name="adj2" fmla="val 16200000"/>
              </a:avLst>
            </a:prstGeom>
            <a:solidFill>
              <a:srgbClr val="FDB811"/>
            </a:solidFill>
            <a:ln w="25400"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
            <p:cNvSpPr/>
            <p:nvPr/>
          </p:nvSpPr>
          <p:spPr>
            <a:xfrm rot="-5400000">
              <a:off x="2116440" y="4822920"/>
              <a:ext cx="1945080" cy="401760"/>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Clr>
                  <a:srgbClr val="000000"/>
                </a:buClr>
                <a:buSzPts val="2000"/>
                <a:buFont typeface="Arial"/>
                <a:buNone/>
              </a:pPr>
              <a:r>
                <a:rPr lang="fr-FR" sz="2000" b="0" i="0" u="none" strike="noStrike" cap="none">
                  <a:solidFill>
                    <a:srgbClr val="000000"/>
                  </a:solidFill>
                  <a:latin typeface="Calibri"/>
                  <a:ea typeface="Calibri"/>
                  <a:cs typeface="Calibri"/>
                  <a:sym typeface="Calibri"/>
                </a:rPr>
                <a:t>Le CA</a:t>
              </a:r>
              <a:endParaRPr sz="2000" b="0" i="0" u="none" strike="noStrike" cap="none">
                <a:solidFill>
                  <a:schemeClr val="dk1"/>
                </a:solidFill>
                <a:latin typeface="Arial"/>
                <a:ea typeface="Arial"/>
                <a:cs typeface="Arial"/>
                <a:sym typeface="Arial"/>
              </a:endParaRPr>
            </a:p>
          </p:txBody>
        </p:sp>
        <p:sp>
          <p:nvSpPr>
            <p:cNvPr id="292" name="Google Shape;292;p4"/>
            <p:cNvSpPr/>
            <p:nvPr/>
          </p:nvSpPr>
          <p:spPr>
            <a:xfrm>
              <a:off x="3357720" y="3312720"/>
              <a:ext cx="1341360" cy="268308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Est l’organe décisionnel et exécutif de la crèche</a:t>
              </a:r>
              <a:endParaRPr sz="1300" b="0" i="0" u="none" strike="noStrike" cap="none">
                <a:solidFill>
                  <a:schemeClr val="dk1"/>
                </a:solidFill>
                <a:latin typeface="Arial"/>
                <a:ea typeface="Arial"/>
                <a:cs typeface="Arial"/>
                <a:sym typeface="Arial"/>
              </a:endParaRPr>
            </a:p>
            <a:p>
              <a:pPr marL="0" marR="0" lvl="0" indent="0" algn="l" rtl="0">
                <a:lnSpc>
                  <a:spcPct val="90000"/>
                </a:lnSpc>
                <a:spcBef>
                  <a:spcPts val="456"/>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Il met en œuvre les projets et les orientations votés en AG</a:t>
              </a:r>
              <a:endParaRPr sz="1300" b="0" i="0" u="none" strike="noStrike" cap="none">
                <a:solidFill>
                  <a:schemeClr val="dk1"/>
                </a:solidFill>
                <a:latin typeface="Arial"/>
                <a:ea typeface="Arial"/>
                <a:cs typeface="Arial"/>
                <a:sym typeface="Arial"/>
              </a:endParaRPr>
            </a:p>
            <a:p>
              <a:pPr marL="0" marR="0" lvl="0" indent="0" algn="l" rtl="0">
                <a:lnSpc>
                  <a:spcPct val="90000"/>
                </a:lnSpc>
                <a:spcBef>
                  <a:spcPts val="456"/>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Délègue à la direction la gestion opérationnelle de la crèche et en supervise les résultats</a:t>
              </a:r>
              <a:endParaRPr sz="1300" b="0" i="0" u="none" strike="noStrike" cap="none">
                <a:solidFill>
                  <a:schemeClr val="dk1"/>
                </a:solidFill>
                <a:latin typeface="Arial"/>
                <a:ea typeface="Arial"/>
                <a:cs typeface="Arial"/>
                <a:sym typeface="Arial"/>
              </a:endParaRPr>
            </a:p>
          </p:txBody>
        </p:sp>
        <p:sp>
          <p:nvSpPr>
            <p:cNvPr id="293" name="Google Shape;293;p4"/>
            <p:cNvSpPr/>
            <p:nvPr/>
          </p:nvSpPr>
          <p:spPr>
            <a:xfrm>
              <a:off x="4994280" y="3312720"/>
              <a:ext cx="670320" cy="670320"/>
            </a:xfrm>
            <a:prstGeom prst="chord">
              <a:avLst>
                <a:gd name="adj1" fmla="val 4800000"/>
                <a:gd name="adj2" fmla="val 16800000"/>
              </a:avLst>
            </a:prstGeom>
            <a:solidFill>
              <a:srgbClr val="FE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
            <p:cNvSpPr/>
            <p:nvPr/>
          </p:nvSpPr>
          <p:spPr>
            <a:xfrm>
              <a:off x="5061600" y="3380040"/>
              <a:ext cx="536040" cy="536040"/>
            </a:xfrm>
            <a:prstGeom prst="pie">
              <a:avLst>
                <a:gd name="adj1" fmla="val 8100000"/>
                <a:gd name="adj2" fmla="val 16200000"/>
              </a:avLst>
            </a:prstGeom>
            <a:solidFill>
              <a:srgbClr val="FDB811"/>
            </a:solidFill>
            <a:ln w="25400"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
            <p:cNvSpPr/>
            <p:nvPr/>
          </p:nvSpPr>
          <p:spPr>
            <a:xfrm rot="-5400000">
              <a:off x="4208600" y="4255150"/>
              <a:ext cx="2495100" cy="9873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2000"/>
                <a:buFont typeface="Arial"/>
                <a:buNone/>
              </a:pPr>
              <a:r>
                <a:rPr lang="fr-FR" sz="2000">
                  <a:latin typeface="Calibri"/>
                  <a:ea typeface="Calibri"/>
                  <a:cs typeface="Calibri"/>
                  <a:sym typeface="Calibri"/>
                </a:rPr>
                <a:t>L’équipe de direction</a:t>
              </a:r>
              <a:endParaRPr sz="2000">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000">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96" name="Google Shape;296;p4"/>
            <p:cNvSpPr/>
            <p:nvPr/>
          </p:nvSpPr>
          <p:spPr>
            <a:xfrm>
              <a:off x="5464080" y="3312720"/>
              <a:ext cx="1341360" cy="268308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300"/>
                <a:buFont typeface="Arial"/>
                <a:buNone/>
              </a:pPr>
              <a:r>
                <a:rPr lang="fr-FR" sz="1300" b="0" i="0" u="none" strike="noStrike" cap="none">
                  <a:solidFill>
                    <a:srgbClr val="000000"/>
                  </a:solidFill>
                  <a:latin typeface="Calibri"/>
                  <a:ea typeface="Calibri"/>
                  <a:cs typeface="Calibri"/>
                  <a:sym typeface="Calibri"/>
                </a:rPr>
                <a:t>Gère au jour le jour tous les aspects opérationnels de la crèche (RH, achats, accueil,…)</a:t>
              </a:r>
              <a:endParaRPr sz="1300" b="0" i="0" u="none" strike="noStrike" cap="none">
                <a:solidFill>
                  <a:schemeClr val="dk1"/>
                </a:solidFill>
                <a:latin typeface="Arial"/>
                <a:ea typeface="Arial"/>
                <a:cs typeface="Arial"/>
                <a:sym typeface="Arial"/>
              </a:endParaRPr>
            </a:p>
          </p:txBody>
        </p:sp>
        <p:sp>
          <p:nvSpPr>
            <p:cNvPr id="297" name="Google Shape;297;p4"/>
            <p:cNvSpPr/>
            <p:nvPr/>
          </p:nvSpPr>
          <p:spPr>
            <a:xfrm>
              <a:off x="7100640" y="3312720"/>
              <a:ext cx="670320" cy="670320"/>
            </a:xfrm>
            <a:prstGeom prst="chord">
              <a:avLst>
                <a:gd name="adj1" fmla="val 4800000"/>
                <a:gd name="adj2" fmla="val 16800000"/>
              </a:avLst>
            </a:prstGeom>
            <a:solidFill>
              <a:srgbClr val="FE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
            <p:cNvSpPr/>
            <p:nvPr/>
          </p:nvSpPr>
          <p:spPr>
            <a:xfrm>
              <a:off x="7167600" y="3380040"/>
              <a:ext cx="536040" cy="536040"/>
            </a:xfrm>
            <a:prstGeom prst="pie">
              <a:avLst>
                <a:gd name="adj1" fmla="val 5400000"/>
                <a:gd name="adj2" fmla="val 16200000"/>
              </a:avLst>
            </a:prstGeom>
            <a:solidFill>
              <a:srgbClr val="FDB811"/>
            </a:solidFill>
            <a:ln w="25400"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
            <p:cNvSpPr/>
            <p:nvPr/>
          </p:nvSpPr>
          <p:spPr>
            <a:xfrm rot="-5400000">
              <a:off x="6328800" y="4822920"/>
              <a:ext cx="1945080" cy="401760"/>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Clr>
                  <a:srgbClr val="000000"/>
                </a:buClr>
                <a:buSzPts val="2000"/>
                <a:buFont typeface="Arial"/>
                <a:buNone/>
              </a:pPr>
              <a:r>
                <a:rPr lang="fr-FR" sz="2000" b="0" i="0" u="none" strike="noStrike" cap="none">
                  <a:solidFill>
                    <a:srgbClr val="000000"/>
                  </a:solidFill>
                  <a:latin typeface="Calibri"/>
                  <a:ea typeface="Calibri"/>
                  <a:cs typeface="Calibri"/>
                  <a:sym typeface="Calibri"/>
                </a:rPr>
                <a:t>Les professionnels</a:t>
              </a:r>
              <a:endParaRPr sz="2000" b="0" i="0" u="none" strike="noStrike" cap="none">
                <a:solidFill>
                  <a:schemeClr val="dk1"/>
                </a:solidFill>
                <a:latin typeface="Arial"/>
                <a:ea typeface="Arial"/>
                <a:cs typeface="Arial"/>
                <a:sym typeface="Arial"/>
              </a:endParaRPr>
            </a:p>
          </p:txBody>
        </p:sp>
        <p:sp>
          <p:nvSpPr>
            <p:cNvPr id="300" name="Google Shape;300;p4"/>
            <p:cNvSpPr/>
            <p:nvPr/>
          </p:nvSpPr>
          <p:spPr>
            <a:xfrm>
              <a:off x="7570080" y="3312720"/>
              <a:ext cx="1341360" cy="268308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300"/>
                <a:buFont typeface="Arial"/>
                <a:buNone/>
              </a:pPr>
              <a:r>
                <a:rPr lang="fr-FR" sz="1300" dirty="0" err="1">
                  <a:latin typeface="Calibri"/>
                  <a:ea typeface="Calibri"/>
                  <a:cs typeface="Calibri"/>
                  <a:sym typeface="Calibri"/>
                </a:rPr>
                <a:t>Acceuillent</a:t>
              </a:r>
              <a:r>
                <a:rPr lang="fr-FR" sz="1300" dirty="0">
                  <a:latin typeface="Calibri"/>
                  <a:ea typeface="Calibri"/>
                  <a:cs typeface="Calibri"/>
                  <a:sym typeface="Calibri"/>
                </a:rPr>
                <a:t> </a:t>
              </a:r>
              <a:r>
                <a:rPr lang="fr-FR" sz="1300" b="0" i="0" u="none" strike="noStrike" cap="none" dirty="0">
                  <a:solidFill>
                    <a:srgbClr val="000000"/>
                  </a:solidFill>
                  <a:latin typeface="Calibri"/>
                  <a:ea typeface="Calibri"/>
                  <a:cs typeface="Calibri"/>
                  <a:sym typeface="Calibri"/>
                </a:rPr>
                <a:t>tous les jours  nos enfants </a:t>
              </a:r>
              <a:r>
                <a:rPr lang="fr-FR" sz="1300" dirty="0">
                  <a:latin typeface="Calibri"/>
                  <a:ea typeface="Calibri"/>
                  <a:cs typeface="Calibri"/>
                  <a:sym typeface="Calibri"/>
                </a:rPr>
                <a:t>et font vivre le projet pédagogique (en application de la Loi Norma, de la Charte Nationale de l’Accueil du Jeune Enfant, de la Charte du Soutien à la Parentalité)</a:t>
              </a:r>
              <a:endParaRPr sz="13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
          <p:cNvSpPr/>
          <p:nvPr/>
        </p:nvSpPr>
        <p:spPr>
          <a:xfrm>
            <a:off x="769325" y="541076"/>
            <a:ext cx="8141700" cy="73590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Panoramique des sites</a:t>
            </a:r>
            <a:endParaRPr sz="2200" b="0" i="0" u="none" strike="noStrike" cap="none">
              <a:solidFill>
                <a:schemeClr val="dk1"/>
              </a:solidFill>
              <a:latin typeface="Arial"/>
              <a:ea typeface="Arial"/>
              <a:cs typeface="Arial"/>
              <a:sym typeface="Arial"/>
            </a:endParaRPr>
          </a:p>
        </p:txBody>
      </p:sp>
      <p:sp>
        <p:nvSpPr>
          <p:cNvPr id="308" name="Google Shape;308;p5"/>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L’association</a:t>
            </a:r>
            <a:endParaRPr sz="1400" b="0" i="0" u="none" strike="noStrike" cap="none">
              <a:solidFill>
                <a:schemeClr val="dk1"/>
              </a:solidFill>
              <a:latin typeface="Arial"/>
              <a:ea typeface="Arial"/>
              <a:cs typeface="Arial"/>
              <a:sym typeface="Arial"/>
            </a:endParaRPr>
          </a:p>
        </p:txBody>
      </p:sp>
      <p:grpSp>
        <p:nvGrpSpPr>
          <p:cNvPr id="309" name="Google Shape;309;p5"/>
          <p:cNvGrpSpPr/>
          <p:nvPr/>
        </p:nvGrpSpPr>
        <p:grpSpPr>
          <a:xfrm>
            <a:off x="879840" y="1276825"/>
            <a:ext cx="6223320" cy="5177975"/>
            <a:chOff x="879840" y="1276825"/>
            <a:chExt cx="6223320" cy="5177975"/>
          </a:xfrm>
        </p:grpSpPr>
        <p:sp>
          <p:nvSpPr>
            <p:cNvPr id="310" name="Google Shape;310;p5"/>
            <p:cNvSpPr/>
            <p:nvPr/>
          </p:nvSpPr>
          <p:spPr>
            <a:xfrm rot="3303000">
              <a:off x="2455560" y="4989960"/>
              <a:ext cx="459000" cy="63360"/>
            </a:xfrm>
            <a:custGeom>
              <a:avLst/>
              <a:gdLst/>
              <a:ahLst/>
              <a:cxnLst/>
              <a:rect l="l" t="t" r="r" b="b"/>
              <a:pathLst>
                <a:path w="459602" h="120000" extrusionOk="0">
                  <a:moveTo>
                    <a:pt x="0" y="60591"/>
                  </a:moveTo>
                  <a:lnTo>
                    <a:pt x="459602" y="60591"/>
                  </a:lnTo>
                </a:path>
              </a:pathLst>
            </a:custGeom>
            <a:noFill/>
            <a:ln w="25400" cap="flat" cmpd="sng">
              <a:solidFill>
                <a:srgbClr val="C7900D"/>
              </a:solidFill>
              <a:prstDash val="solid"/>
              <a:round/>
              <a:headEnd type="none" w="sm" len="sm"/>
              <a:tailEnd type="none" w="sm" len="sm"/>
            </a:ln>
          </p:spPr>
        </p:sp>
        <p:sp>
          <p:nvSpPr>
            <p:cNvPr id="311" name="Google Shape;311;p5"/>
            <p:cNvSpPr/>
            <p:nvPr/>
          </p:nvSpPr>
          <p:spPr>
            <a:xfrm rot="-65400">
              <a:off x="2808360" y="3930480"/>
              <a:ext cx="619920" cy="63360"/>
            </a:xfrm>
            <a:custGeom>
              <a:avLst/>
              <a:gdLst/>
              <a:ahLst/>
              <a:cxnLst/>
              <a:rect l="l" t="t" r="r" b="b"/>
              <a:pathLst>
                <a:path w="620538" h="120000" extrusionOk="0">
                  <a:moveTo>
                    <a:pt x="0" y="60591"/>
                  </a:moveTo>
                  <a:lnTo>
                    <a:pt x="620538" y="60591"/>
                  </a:lnTo>
                </a:path>
              </a:pathLst>
            </a:custGeom>
            <a:noFill/>
            <a:ln w="25400" cap="flat" cmpd="sng">
              <a:solidFill>
                <a:srgbClr val="C7900D"/>
              </a:solidFill>
              <a:prstDash val="solid"/>
              <a:round/>
              <a:headEnd type="none" w="sm" len="sm"/>
              <a:tailEnd type="none" w="sm" len="sm"/>
            </a:ln>
          </p:spPr>
        </p:sp>
        <p:sp>
          <p:nvSpPr>
            <p:cNvPr id="312" name="Google Shape;312;p5"/>
            <p:cNvSpPr/>
            <p:nvPr/>
          </p:nvSpPr>
          <p:spPr>
            <a:xfrm rot="-3170400">
              <a:off x="2492280" y="2880720"/>
              <a:ext cx="559800" cy="63360"/>
            </a:xfrm>
            <a:custGeom>
              <a:avLst/>
              <a:gdLst/>
              <a:ahLst/>
              <a:cxnLst/>
              <a:rect l="l" t="t" r="r" b="b"/>
              <a:pathLst>
                <a:path w="560635" h="120000" extrusionOk="0">
                  <a:moveTo>
                    <a:pt x="0" y="60591"/>
                  </a:moveTo>
                  <a:lnTo>
                    <a:pt x="560635" y="60591"/>
                  </a:lnTo>
                </a:path>
              </a:pathLst>
            </a:custGeom>
            <a:noFill/>
            <a:ln w="25400" cap="flat" cmpd="sng">
              <a:solidFill>
                <a:srgbClr val="C7900D"/>
              </a:solidFill>
              <a:prstDash val="solid"/>
              <a:round/>
              <a:headEnd type="none" w="sm" len="sm"/>
              <a:tailEnd type="none" w="sm" len="sm"/>
            </a:ln>
          </p:spPr>
        </p:sp>
        <p:sp>
          <p:nvSpPr>
            <p:cNvPr id="313" name="Google Shape;313;p5"/>
            <p:cNvSpPr/>
            <p:nvPr/>
          </p:nvSpPr>
          <p:spPr>
            <a:xfrm>
              <a:off x="879840" y="2905200"/>
              <a:ext cx="2159280" cy="2159280"/>
            </a:xfrm>
            <a:prstGeom prst="ellipse">
              <a:avLst/>
            </a:prstGeom>
            <a:blipFill rotWithShape="1">
              <a:blip r:embed="rId3">
                <a:alphaModFix/>
              </a:blip>
              <a:stretch>
                <a:fillRect l="8606" t="10804" r="5461" b="20054"/>
              </a:stretch>
            </a:blipFill>
            <a:ln w="28425"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5"/>
            <p:cNvSpPr/>
            <p:nvPr/>
          </p:nvSpPr>
          <p:spPr>
            <a:xfrm>
              <a:off x="2671560" y="1460160"/>
              <a:ext cx="1367280" cy="1367280"/>
            </a:xfrm>
            <a:prstGeom prst="ellipse">
              <a:avLst/>
            </a:prstGeom>
            <a:solidFill>
              <a:srgbClr val="FDB811"/>
            </a:solidFill>
            <a:ln>
              <a:noFill/>
            </a:ln>
            <a:effectLst>
              <a:outerShdw blurRad="40000" dist="23000" dir="5400000" rotWithShape="0">
                <a:srgbClr val="000000">
                  <a:alpha val="34117"/>
                </a:srgbClr>
              </a:outerShdw>
            </a:effectLst>
          </p:spPr>
          <p:txBody>
            <a:bodyPr spcFirstLastPara="1" wrap="square" lIns="9000" tIns="9000" rIns="9000" bIns="90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fr-FR" sz="1400" b="0" i="0" u="none" strike="noStrike" cap="none">
                  <a:solidFill>
                    <a:srgbClr val="FFFFFF"/>
                  </a:solidFill>
                  <a:latin typeface="Calibri"/>
                  <a:ea typeface="Calibri"/>
                  <a:cs typeface="Calibri"/>
                  <a:sym typeface="Calibri"/>
                </a:rPr>
                <a:t>Site de Melba </a:t>
              </a:r>
              <a:endParaRPr sz="1400" b="0" i="0" u="none" strike="noStrike" cap="none">
                <a:solidFill>
                  <a:schemeClr val="dk1"/>
                </a:solidFill>
                <a:latin typeface="Arial"/>
                <a:ea typeface="Arial"/>
                <a:cs typeface="Arial"/>
                <a:sym typeface="Arial"/>
              </a:endParaRPr>
            </a:p>
          </p:txBody>
        </p:sp>
        <p:sp>
          <p:nvSpPr>
            <p:cNvPr id="315" name="Google Shape;315;p5"/>
            <p:cNvSpPr/>
            <p:nvPr/>
          </p:nvSpPr>
          <p:spPr>
            <a:xfrm>
              <a:off x="4294075" y="1276825"/>
              <a:ext cx="2051400" cy="1698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114480" marR="0" lvl="1" indent="-113760" algn="l" rtl="0">
                <a:lnSpc>
                  <a:spcPct val="90000"/>
                </a:lnSpc>
                <a:spcBef>
                  <a:spcPts val="0"/>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Directrice : Laurie Vollant</a:t>
              </a:r>
              <a:endParaRPr sz="1200" b="0" i="0" u="none" strike="noStrike" cap="none" dirty="0">
                <a:solidFill>
                  <a:schemeClr val="dk1"/>
                </a:solidFill>
                <a:latin typeface="Arial"/>
                <a:ea typeface="Arial"/>
                <a:cs typeface="Arial"/>
                <a:sym typeface="Arial"/>
              </a:endParaRPr>
            </a:p>
            <a:p>
              <a:pPr marL="114480" marR="0" lvl="1"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Berceaux : 57</a:t>
              </a:r>
              <a:endParaRPr sz="1200" b="0" i="0" u="none" strike="noStrike" cap="none" dirty="0">
                <a:solidFill>
                  <a:schemeClr val="dk1"/>
                </a:solidFill>
                <a:latin typeface="Arial"/>
                <a:ea typeface="Arial"/>
                <a:cs typeface="Arial"/>
                <a:sym typeface="Arial"/>
              </a:endParaRPr>
            </a:p>
            <a:p>
              <a:pPr marL="114480" marR="0" lvl="1"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Horaires : 7h30-18h45</a:t>
              </a:r>
              <a:endParaRPr sz="1200" b="0" i="0" u="none" strike="noStrike" cap="none" dirty="0">
                <a:solidFill>
                  <a:schemeClr val="dk1"/>
                </a:solidFill>
                <a:latin typeface="Arial"/>
                <a:ea typeface="Arial"/>
                <a:cs typeface="Arial"/>
                <a:sym typeface="Arial"/>
              </a:endParaRPr>
            </a:p>
            <a:p>
              <a:pPr marL="228600" marR="0" lvl="2"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Pistaches : groupe inter âge de 23 </a:t>
              </a:r>
              <a:r>
                <a:rPr lang="fr-FR" sz="1200" b="0" i="0" u="none" strike="noStrike" cap="none" dirty="0" err="1">
                  <a:solidFill>
                    <a:srgbClr val="000000"/>
                  </a:solidFill>
                  <a:latin typeface="Calibri"/>
                  <a:ea typeface="Calibri"/>
                  <a:cs typeface="Calibri"/>
                  <a:sym typeface="Calibri"/>
                </a:rPr>
                <a:t>enf</a:t>
              </a:r>
              <a:r>
                <a:rPr lang="fr-FR" sz="1200" b="0" i="0" u="none" strike="noStrike" cap="none" dirty="0">
                  <a:solidFill>
                    <a:srgbClr val="000000"/>
                  </a:solidFill>
                  <a:latin typeface="Calibri"/>
                  <a:ea typeface="Calibri"/>
                  <a:cs typeface="Calibri"/>
                  <a:sym typeface="Calibri"/>
                </a:rPr>
                <a:t>. </a:t>
              </a:r>
              <a:endParaRPr sz="1200" b="0" i="0" u="none" strike="noStrike" cap="none" dirty="0">
                <a:solidFill>
                  <a:schemeClr val="dk1"/>
                </a:solidFill>
                <a:latin typeface="Arial"/>
                <a:ea typeface="Arial"/>
                <a:cs typeface="Arial"/>
                <a:sym typeface="Arial"/>
              </a:endParaRPr>
            </a:p>
            <a:p>
              <a:pPr marL="228600" marR="0" lvl="2"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Myrtilles : groupe inter âge de 12 </a:t>
              </a:r>
              <a:r>
                <a:rPr lang="fr-FR" sz="1200" b="0" i="0" u="none" strike="noStrike" cap="none" dirty="0" err="1">
                  <a:solidFill>
                    <a:srgbClr val="000000"/>
                  </a:solidFill>
                  <a:latin typeface="Calibri"/>
                  <a:ea typeface="Calibri"/>
                  <a:cs typeface="Calibri"/>
                  <a:sym typeface="Calibri"/>
                </a:rPr>
                <a:t>enf</a:t>
              </a:r>
              <a:r>
                <a:rPr lang="fr-FR" sz="1200" b="0" i="0" u="none" strike="noStrike" cap="none" dirty="0">
                  <a:solidFill>
                    <a:srgbClr val="000000"/>
                  </a:solidFill>
                  <a:latin typeface="Calibri"/>
                  <a:ea typeface="Calibri"/>
                  <a:cs typeface="Calibri"/>
                  <a:sym typeface="Calibri"/>
                </a:rPr>
                <a:t>.</a:t>
              </a:r>
              <a:endParaRPr sz="1200" b="0" i="0" u="none" strike="noStrike" cap="none" dirty="0">
                <a:solidFill>
                  <a:schemeClr val="dk1"/>
                </a:solidFill>
                <a:latin typeface="Arial"/>
                <a:ea typeface="Arial"/>
                <a:cs typeface="Arial"/>
                <a:sym typeface="Arial"/>
              </a:endParaRPr>
            </a:p>
            <a:p>
              <a:pPr marL="228600" marR="0" lvl="2"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Crèche familiale : 22 enfants </a:t>
              </a:r>
              <a:endParaRPr sz="1200" b="0" i="0" u="none" strike="noStrike" cap="none" dirty="0">
                <a:solidFill>
                  <a:schemeClr val="dk1"/>
                </a:solidFill>
                <a:latin typeface="Arial"/>
                <a:ea typeface="Arial"/>
                <a:cs typeface="Arial"/>
                <a:sym typeface="Arial"/>
              </a:endParaRPr>
            </a:p>
          </p:txBody>
        </p:sp>
        <p:sp>
          <p:nvSpPr>
            <p:cNvPr id="316" name="Google Shape;316;p5"/>
            <p:cNvSpPr/>
            <p:nvPr/>
          </p:nvSpPr>
          <p:spPr>
            <a:xfrm>
              <a:off x="3429360" y="3260160"/>
              <a:ext cx="1367280" cy="1367280"/>
            </a:xfrm>
            <a:prstGeom prst="ellipse">
              <a:avLst/>
            </a:prstGeom>
            <a:solidFill>
              <a:srgbClr val="FDB811"/>
            </a:solidFill>
            <a:ln>
              <a:noFill/>
            </a:ln>
            <a:effectLst>
              <a:outerShdw blurRad="40000" dist="23000" dir="5400000" rotWithShape="0">
                <a:srgbClr val="000000">
                  <a:alpha val="34117"/>
                </a:srgbClr>
              </a:outerShdw>
            </a:effectLst>
          </p:spPr>
          <p:txBody>
            <a:bodyPr spcFirstLastPara="1" wrap="square" lIns="9000" tIns="9000" rIns="9000" bIns="90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fr-FR" sz="1400" b="0" i="0" u="none" strike="noStrike" cap="none">
                  <a:solidFill>
                    <a:srgbClr val="FFFFFF"/>
                  </a:solidFill>
                  <a:latin typeface="Calibri"/>
                  <a:ea typeface="Calibri"/>
                  <a:cs typeface="Calibri"/>
                  <a:sym typeface="Calibri"/>
                </a:rPr>
                <a:t>Site du Gros Caillou</a:t>
              </a:r>
              <a:endParaRPr sz="1400" b="0" i="0" u="none" strike="noStrike" cap="none">
                <a:solidFill>
                  <a:schemeClr val="dk1"/>
                </a:solidFill>
                <a:latin typeface="Arial"/>
                <a:ea typeface="Arial"/>
                <a:cs typeface="Arial"/>
                <a:sym typeface="Arial"/>
              </a:endParaRPr>
            </a:p>
          </p:txBody>
        </p:sp>
        <p:sp>
          <p:nvSpPr>
            <p:cNvPr id="317" name="Google Shape;317;p5"/>
            <p:cNvSpPr/>
            <p:nvPr/>
          </p:nvSpPr>
          <p:spPr>
            <a:xfrm>
              <a:off x="5051880" y="3260160"/>
              <a:ext cx="2051280" cy="136728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114480" marR="0" lvl="1" indent="-113760" algn="l" rtl="0">
                <a:lnSpc>
                  <a:spcPct val="90000"/>
                </a:lnSpc>
                <a:spcBef>
                  <a:spcPts val="0"/>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Directrice : </a:t>
              </a:r>
              <a:r>
                <a:rPr lang="fr-FR" sz="1200" dirty="0">
                  <a:latin typeface="Calibri"/>
                  <a:ea typeface="Calibri"/>
                  <a:cs typeface="Calibri"/>
                  <a:sym typeface="Calibri"/>
                </a:rPr>
                <a:t>Perrine</a:t>
              </a:r>
              <a:r>
                <a:rPr lang="fr-FR" sz="1200" b="0" i="0" u="none" strike="noStrike" cap="none" dirty="0">
                  <a:solidFill>
                    <a:srgbClr val="000000"/>
                  </a:solidFill>
                  <a:latin typeface="Calibri"/>
                  <a:ea typeface="Calibri"/>
                  <a:cs typeface="Calibri"/>
                  <a:sym typeface="Calibri"/>
                </a:rPr>
                <a:t> Charlois</a:t>
              </a:r>
              <a:endParaRPr sz="1200" b="0" i="0" u="none" strike="noStrike" cap="none" dirty="0">
                <a:solidFill>
                  <a:schemeClr val="dk1"/>
                </a:solidFill>
                <a:latin typeface="Arial"/>
                <a:ea typeface="Arial"/>
                <a:cs typeface="Arial"/>
                <a:sym typeface="Arial"/>
              </a:endParaRPr>
            </a:p>
            <a:p>
              <a:pPr marL="114480" marR="0" lvl="1"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Berceaux : 56</a:t>
              </a:r>
              <a:endParaRPr sz="1200" b="0" i="0" u="none" strike="noStrike" cap="none" dirty="0">
                <a:solidFill>
                  <a:schemeClr val="dk1"/>
                </a:solidFill>
                <a:latin typeface="Arial"/>
                <a:ea typeface="Arial"/>
                <a:cs typeface="Arial"/>
                <a:sym typeface="Arial"/>
              </a:endParaRPr>
            </a:p>
            <a:p>
              <a:pPr marL="114480" marR="0" lvl="1"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Horaires : 8h-18h15</a:t>
              </a:r>
              <a:endParaRPr sz="1200" b="0" i="0" u="none" strike="noStrike" cap="none" dirty="0">
                <a:solidFill>
                  <a:schemeClr val="dk1"/>
                </a:solidFill>
                <a:latin typeface="Arial"/>
                <a:ea typeface="Arial"/>
                <a:cs typeface="Arial"/>
                <a:sym typeface="Arial"/>
              </a:endParaRPr>
            </a:p>
            <a:p>
              <a:pPr marL="228600" marR="0" lvl="2"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err="1">
                  <a:solidFill>
                    <a:srgbClr val="000000"/>
                  </a:solidFill>
                  <a:latin typeface="Calibri"/>
                  <a:ea typeface="Calibri"/>
                  <a:cs typeface="Calibri"/>
                  <a:sym typeface="Calibri"/>
                </a:rPr>
                <a:t>Pop-corns</a:t>
              </a:r>
              <a:r>
                <a:rPr lang="fr-FR" sz="1200" b="0" i="0" u="none" strike="noStrike" cap="none" dirty="0">
                  <a:solidFill>
                    <a:srgbClr val="000000"/>
                  </a:solidFill>
                  <a:latin typeface="Calibri"/>
                  <a:ea typeface="Calibri"/>
                  <a:cs typeface="Calibri"/>
                  <a:sym typeface="Calibri"/>
                </a:rPr>
                <a:t> : inter âge, 22 places</a:t>
              </a:r>
              <a:endParaRPr sz="1200" b="0" i="0" u="none" strike="noStrike" cap="none" dirty="0">
                <a:solidFill>
                  <a:schemeClr val="dk1"/>
                </a:solidFill>
                <a:latin typeface="Arial"/>
                <a:ea typeface="Arial"/>
                <a:cs typeface="Arial"/>
                <a:sym typeface="Arial"/>
              </a:endParaRPr>
            </a:p>
            <a:p>
              <a:pPr marL="228600" marR="0" lvl="2"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Petits cailloux : inter âge, 16 places </a:t>
              </a:r>
              <a:endParaRPr sz="1200" b="0" i="0" u="none" strike="noStrike" cap="none" dirty="0">
                <a:solidFill>
                  <a:schemeClr val="dk1"/>
                </a:solidFill>
                <a:latin typeface="Arial"/>
                <a:ea typeface="Arial"/>
                <a:cs typeface="Arial"/>
                <a:sym typeface="Arial"/>
              </a:endParaRPr>
            </a:p>
            <a:p>
              <a:pPr marL="228600" marR="0" lvl="2"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err="1">
                  <a:solidFill>
                    <a:srgbClr val="000000"/>
                  </a:solidFill>
                  <a:latin typeface="Calibri"/>
                  <a:ea typeface="Calibri"/>
                  <a:cs typeface="Calibri"/>
                  <a:sym typeface="Calibri"/>
                </a:rPr>
                <a:t>Bidibulles</a:t>
              </a:r>
              <a:r>
                <a:rPr lang="fr-FR" sz="1200" b="0" i="0" u="none" strike="noStrike" cap="none" dirty="0">
                  <a:solidFill>
                    <a:srgbClr val="000000"/>
                  </a:solidFill>
                  <a:latin typeface="Calibri"/>
                  <a:ea typeface="Calibri"/>
                  <a:cs typeface="Calibri"/>
                  <a:sym typeface="Calibri"/>
                </a:rPr>
                <a:t>: inter âge, 18 places </a:t>
              </a:r>
              <a:endParaRPr sz="1200" b="0" i="0" u="none" strike="noStrike" cap="none" dirty="0">
                <a:solidFill>
                  <a:schemeClr val="dk1"/>
                </a:solidFill>
                <a:latin typeface="Arial"/>
                <a:ea typeface="Arial"/>
                <a:cs typeface="Arial"/>
                <a:sym typeface="Arial"/>
              </a:endParaRPr>
            </a:p>
          </p:txBody>
        </p:sp>
        <p:sp>
          <p:nvSpPr>
            <p:cNvPr id="318" name="Google Shape;318;p5"/>
            <p:cNvSpPr/>
            <p:nvPr/>
          </p:nvSpPr>
          <p:spPr>
            <a:xfrm>
              <a:off x="2524680" y="5087520"/>
              <a:ext cx="1367280" cy="1367280"/>
            </a:xfrm>
            <a:prstGeom prst="ellipse">
              <a:avLst/>
            </a:prstGeom>
            <a:solidFill>
              <a:srgbClr val="FDB811"/>
            </a:solidFill>
            <a:ln>
              <a:noFill/>
            </a:ln>
            <a:effectLst>
              <a:outerShdw blurRad="40000" dist="23000" dir="5400000" rotWithShape="0">
                <a:srgbClr val="000000">
                  <a:alpha val="34117"/>
                </a:srgbClr>
              </a:outerShdw>
            </a:effectLst>
          </p:spPr>
          <p:txBody>
            <a:bodyPr spcFirstLastPara="1" wrap="square" lIns="9000" tIns="9000" rIns="9000" bIns="90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fr-FR" sz="1400" b="0" i="0" u="none" strike="noStrike" cap="none">
                  <a:solidFill>
                    <a:srgbClr val="FFFFFF"/>
                  </a:solidFill>
                  <a:latin typeface="Calibri"/>
                  <a:ea typeface="Calibri"/>
                  <a:cs typeface="Calibri"/>
                  <a:sym typeface="Calibri"/>
                </a:rPr>
                <a:t>Site de Vaucanson</a:t>
              </a:r>
              <a:endParaRPr sz="1400" b="0" i="0" u="none" strike="noStrike" cap="none">
                <a:solidFill>
                  <a:schemeClr val="dk1"/>
                </a:solidFill>
                <a:latin typeface="Arial"/>
                <a:ea typeface="Arial"/>
                <a:cs typeface="Arial"/>
                <a:sym typeface="Arial"/>
              </a:endParaRPr>
            </a:p>
          </p:txBody>
        </p:sp>
        <p:sp>
          <p:nvSpPr>
            <p:cNvPr id="319" name="Google Shape;319;p5"/>
            <p:cNvSpPr/>
            <p:nvPr/>
          </p:nvSpPr>
          <p:spPr>
            <a:xfrm>
              <a:off x="4147560" y="5087520"/>
              <a:ext cx="2051280" cy="136728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114480" marR="0" lvl="1" indent="-113760" algn="l" rtl="0">
                <a:lnSpc>
                  <a:spcPct val="90000"/>
                </a:lnSpc>
                <a:spcBef>
                  <a:spcPts val="0"/>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Directrice : Bernadette Vivier Merle </a:t>
              </a:r>
              <a:endParaRPr sz="1200" b="0" i="0" u="none" strike="noStrike" cap="none" dirty="0">
                <a:solidFill>
                  <a:schemeClr val="dk1"/>
                </a:solidFill>
                <a:latin typeface="Arial"/>
                <a:ea typeface="Arial"/>
                <a:cs typeface="Arial"/>
                <a:sym typeface="Arial"/>
              </a:endParaRPr>
            </a:p>
            <a:p>
              <a:pPr marL="114480" marR="0" lvl="1"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Berceaux : 31</a:t>
              </a:r>
              <a:endParaRPr sz="1200" b="0" i="0" u="none" strike="noStrike" cap="none" dirty="0">
                <a:solidFill>
                  <a:schemeClr val="dk1"/>
                </a:solidFill>
                <a:latin typeface="Arial"/>
                <a:ea typeface="Arial"/>
                <a:cs typeface="Arial"/>
                <a:sym typeface="Arial"/>
              </a:endParaRPr>
            </a:p>
            <a:p>
              <a:pPr marL="114480" marR="0" lvl="1"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Horaires : </a:t>
              </a:r>
              <a:r>
                <a:rPr lang="fr-FR" sz="1200" dirty="0">
                  <a:latin typeface="Calibri"/>
                  <a:ea typeface="Calibri"/>
                  <a:cs typeface="Calibri"/>
                  <a:sym typeface="Calibri"/>
                </a:rPr>
                <a:t>8h</a:t>
              </a:r>
              <a:r>
                <a:rPr lang="fr-FR" sz="1200" b="0" i="0" u="none" strike="noStrike" cap="none" dirty="0">
                  <a:solidFill>
                    <a:srgbClr val="000000"/>
                  </a:solidFill>
                  <a:latin typeface="Calibri"/>
                  <a:ea typeface="Calibri"/>
                  <a:cs typeface="Calibri"/>
                  <a:sym typeface="Calibri"/>
                </a:rPr>
                <a:t>-18h15</a:t>
              </a:r>
              <a:endParaRPr sz="1200" b="0" i="0" u="none" strike="noStrike" cap="none" dirty="0">
                <a:solidFill>
                  <a:schemeClr val="dk1"/>
                </a:solidFill>
                <a:latin typeface="Arial"/>
                <a:ea typeface="Arial"/>
                <a:cs typeface="Arial"/>
                <a:sym typeface="Arial"/>
              </a:endParaRPr>
            </a:p>
            <a:p>
              <a:pPr marL="228600" marR="0" lvl="2"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Loupiots : </a:t>
              </a:r>
              <a:r>
                <a:rPr lang="fr-FR" sz="1200" b="0" i="0" u="none" strike="noStrike" cap="none" dirty="0" err="1">
                  <a:solidFill>
                    <a:srgbClr val="000000"/>
                  </a:solidFill>
                  <a:latin typeface="Calibri"/>
                  <a:ea typeface="Calibri"/>
                  <a:cs typeface="Calibri"/>
                  <a:sym typeface="Calibri"/>
                </a:rPr>
                <a:t>interage</a:t>
              </a:r>
              <a:r>
                <a:rPr lang="fr-FR" sz="1200" b="0" i="0" u="none" strike="noStrike" cap="none" dirty="0">
                  <a:solidFill>
                    <a:srgbClr val="000000"/>
                  </a:solidFill>
                  <a:latin typeface="Calibri"/>
                  <a:ea typeface="Calibri"/>
                  <a:cs typeface="Calibri"/>
                  <a:sym typeface="Calibri"/>
                </a:rPr>
                <a:t> (3-20 mois), 16 places</a:t>
              </a:r>
              <a:endParaRPr sz="1200" b="0" i="0" u="none" strike="noStrike" cap="none" dirty="0">
                <a:solidFill>
                  <a:schemeClr val="dk1"/>
                </a:solidFill>
                <a:latin typeface="Arial"/>
                <a:ea typeface="Arial"/>
                <a:cs typeface="Arial"/>
                <a:sym typeface="Arial"/>
              </a:endParaRPr>
            </a:p>
            <a:p>
              <a:pPr marL="228600" marR="0" lvl="2" indent="-113760" algn="l" rtl="0">
                <a:lnSpc>
                  <a:spcPct val="90000"/>
                </a:lnSpc>
                <a:spcBef>
                  <a:spcPts val="181"/>
                </a:spcBef>
                <a:spcAft>
                  <a:spcPts val="0"/>
                </a:spcAft>
                <a:buClr>
                  <a:srgbClr val="000000"/>
                </a:buClr>
                <a:buSzPts val="1200"/>
                <a:buFont typeface="Noto Sans Symbols"/>
                <a:buChar char="∙"/>
              </a:pPr>
              <a:r>
                <a:rPr lang="fr-FR" sz="1200" b="0" i="0" u="none" strike="noStrike" cap="none" dirty="0">
                  <a:solidFill>
                    <a:srgbClr val="000000"/>
                  </a:solidFill>
                  <a:latin typeface="Calibri"/>
                  <a:ea typeface="Calibri"/>
                  <a:cs typeface="Calibri"/>
                  <a:sym typeface="Calibri"/>
                </a:rPr>
                <a:t>Scoubidous: moyen-grands (</a:t>
              </a:r>
              <a:r>
                <a:rPr lang="fr-FR" sz="1200" dirty="0">
                  <a:latin typeface="Calibri"/>
                  <a:ea typeface="Calibri"/>
                  <a:cs typeface="Calibri"/>
                  <a:sym typeface="Calibri"/>
                </a:rPr>
                <a:t>15</a:t>
              </a:r>
              <a:r>
                <a:rPr lang="fr-FR" sz="1200" b="0" i="0" u="none" strike="noStrike" cap="none" dirty="0">
                  <a:solidFill>
                    <a:srgbClr val="000000"/>
                  </a:solidFill>
                  <a:latin typeface="Calibri"/>
                  <a:ea typeface="Calibri"/>
                  <a:cs typeface="Calibri"/>
                  <a:sym typeface="Calibri"/>
                </a:rPr>
                <a:t> mois - 5 ans), 15 places</a:t>
              </a:r>
              <a:endParaRPr sz="1200" b="0" i="0" u="none" strike="noStrike" cap="none" dirty="0">
                <a:solidFill>
                  <a:schemeClr val="dk1"/>
                </a:solidFill>
                <a:latin typeface="Arial"/>
                <a:ea typeface="Arial"/>
                <a:cs typeface="Arial"/>
                <a:sym typeface="Arial"/>
              </a:endParaRPr>
            </a:p>
          </p:txBody>
        </p:sp>
      </p:grpSp>
      <p:sp>
        <p:nvSpPr>
          <p:cNvPr id="320" name="Google Shape;320;p5"/>
          <p:cNvSpPr/>
          <p:nvPr/>
        </p:nvSpPr>
        <p:spPr>
          <a:xfrm>
            <a:off x="771480" y="6483240"/>
            <a:ext cx="1196400" cy="364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dirty="0">
                <a:solidFill>
                  <a:schemeClr val="dk1"/>
                </a:solidFill>
              </a:rPr>
              <a:t>6/06/2026</a:t>
            </a:r>
            <a:endParaRPr sz="1400" b="0" i="0" u="none" strike="noStrike" cap="none" dirty="0">
              <a:solidFill>
                <a:srgbClr val="000000"/>
              </a:solidFill>
              <a:latin typeface="Arial"/>
              <a:ea typeface="Arial"/>
              <a:cs typeface="Arial"/>
              <a:sym typeface="Arial"/>
            </a:endParaRPr>
          </a:p>
        </p:txBody>
      </p:sp>
      <p:sp>
        <p:nvSpPr>
          <p:cNvPr id="321" name="Google Shape;321;p5"/>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322" name="Google Shape;322;p5"/>
          <p:cNvSpPr/>
          <p:nvPr/>
        </p:nvSpPr>
        <p:spPr>
          <a:xfrm>
            <a:off x="832320" y="5078160"/>
            <a:ext cx="2155680" cy="4550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dirty="0">
                <a:solidFill>
                  <a:srgbClr val="000000"/>
                </a:solidFill>
                <a:latin typeface="Calibri"/>
                <a:ea typeface="Calibri"/>
                <a:cs typeface="Calibri"/>
                <a:sym typeface="Calibri"/>
              </a:rPr>
              <a:t>Directrice coordinatrice : </a:t>
            </a:r>
            <a:endParaRPr sz="12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dirty="0">
                <a:solidFill>
                  <a:srgbClr val="000000"/>
                </a:solidFill>
                <a:latin typeface="Calibri"/>
                <a:ea typeface="Calibri"/>
                <a:cs typeface="Calibri"/>
                <a:sym typeface="Calibri"/>
              </a:rPr>
              <a:t>Bernadette Vi</a:t>
            </a:r>
            <a:r>
              <a:rPr lang="fr-FR" sz="1200" dirty="0">
                <a:latin typeface="Calibri"/>
                <a:ea typeface="Calibri"/>
                <a:cs typeface="Calibri"/>
                <a:sym typeface="Calibri"/>
              </a:rPr>
              <a:t>vier Merle</a:t>
            </a:r>
            <a:endParaRPr sz="1200" b="0" i="0" u="none" strike="noStrike" cap="none" dirty="0">
              <a:solidFill>
                <a:schemeClr val="dk1"/>
              </a:solidFill>
              <a:latin typeface="Arial"/>
              <a:ea typeface="Arial"/>
              <a:cs typeface="Arial"/>
              <a:sym typeface="Arial"/>
            </a:endParaRPr>
          </a:p>
        </p:txBody>
      </p:sp>
      <p:sp>
        <p:nvSpPr>
          <p:cNvPr id="323" name="Google Shape;323;p5"/>
          <p:cNvSpPr/>
          <p:nvPr/>
        </p:nvSpPr>
        <p:spPr>
          <a:xfrm>
            <a:off x="6847920" y="1563480"/>
            <a:ext cx="2292120" cy="4765320"/>
          </a:xfrm>
          <a:prstGeom prst="rect">
            <a:avLst/>
          </a:prstGeom>
          <a:noFill/>
          <a:ln>
            <a:noFill/>
          </a:ln>
        </p:spPr>
        <p:txBody>
          <a:bodyPr spcFirstLastPara="1" wrap="square" lIns="90000" tIns="45000" rIns="90000" bIns="45000" anchor="t" anchorCtr="0">
            <a:noAutofit/>
          </a:bodyPr>
          <a:lstStyle/>
          <a:p>
            <a:pPr marL="334800" marR="0" lvl="0" indent="-170640" algn="l" rtl="0">
              <a:lnSpc>
                <a:spcPct val="100000"/>
              </a:lnSpc>
              <a:spcBef>
                <a:spcPts val="0"/>
              </a:spcBef>
              <a:spcAft>
                <a:spcPts val="0"/>
              </a:spcAft>
              <a:buClr>
                <a:srgbClr val="FFFFFF"/>
              </a:buClr>
              <a:buSzPts val="1200"/>
              <a:buFont typeface="Arial"/>
              <a:buChar char="•"/>
            </a:pPr>
            <a:r>
              <a:rPr lang="fr-FR" sz="1200" b="0" i="0" u="none" strike="noStrike" cap="none" dirty="0">
                <a:solidFill>
                  <a:srgbClr val="000000"/>
                </a:solidFill>
                <a:latin typeface="Calibri"/>
                <a:ea typeface="Calibri"/>
                <a:cs typeface="Calibri"/>
                <a:sym typeface="Calibri"/>
              </a:rPr>
              <a:t>Un pôle éducatif : 47 </a:t>
            </a:r>
            <a:r>
              <a:rPr lang="fr-FR" sz="1200" b="0" i="0" u="none" strike="noStrike" cap="none" dirty="0" err="1">
                <a:solidFill>
                  <a:srgbClr val="000000"/>
                </a:solidFill>
                <a:latin typeface="Calibri"/>
                <a:ea typeface="Calibri"/>
                <a:cs typeface="Calibri"/>
                <a:sym typeface="Calibri"/>
              </a:rPr>
              <a:t>professionnel-les</a:t>
            </a:r>
            <a:endParaRPr sz="1200" b="0" i="0" u="none" strike="noStrike" cap="none" dirty="0">
              <a:solidFill>
                <a:schemeClr val="dk1"/>
              </a:solidFill>
              <a:latin typeface="Arial"/>
              <a:ea typeface="Arial"/>
              <a:cs typeface="Arial"/>
              <a:sym typeface="Arial"/>
            </a:endParaRPr>
          </a:p>
          <a:p>
            <a:pPr marL="334800" marR="0" lvl="0" indent="-170640" algn="l" rtl="0">
              <a:lnSpc>
                <a:spcPct val="100000"/>
              </a:lnSpc>
              <a:spcBef>
                <a:spcPts val="4201"/>
              </a:spcBef>
              <a:spcAft>
                <a:spcPts val="0"/>
              </a:spcAft>
              <a:buClr>
                <a:srgbClr val="FFFFFF"/>
              </a:buClr>
              <a:buSzPts val="1200"/>
              <a:buFont typeface="Arial"/>
              <a:buChar char="•"/>
            </a:pPr>
            <a:r>
              <a:rPr lang="fr-FR" sz="1200" b="0" i="0" u="none" strike="noStrike" cap="none" dirty="0">
                <a:solidFill>
                  <a:srgbClr val="000000"/>
                </a:solidFill>
                <a:latin typeface="Calibri"/>
                <a:ea typeface="Calibri"/>
                <a:cs typeface="Calibri"/>
                <a:sym typeface="Calibri"/>
              </a:rPr>
              <a:t>Une  psychologue</a:t>
            </a:r>
            <a:endParaRPr sz="1200" b="0" i="0" u="none" strike="noStrike" cap="none" dirty="0">
              <a:solidFill>
                <a:schemeClr val="dk1"/>
              </a:solidFill>
              <a:latin typeface="Arial"/>
              <a:ea typeface="Arial"/>
              <a:cs typeface="Arial"/>
              <a:sym typeface="Arial"/>
            </a:endParaRPr>
          </a:p>
          <a:p>
            <a:pPr marL="449280" marR="0" lvl="0" indent="-258120" algn="l" rtl="0">
              <a:lnSpc>
                <a:spcPct val="100000"/>
              </a:lnSpc>
              <a:spcBef>
                <a:spcPts val="4201"/>
              </a:spcBef>
              <a:spcAft>
                <a:spcPts val="0"/>
              </a:spcAft>
              <a:buClr>
                <a:srgbClr val="FFFFFF"/>
              </a:buClr>
              <a:buSzPts val="1200"/>
              <a:buFont typeface="Arial"/>
              <a:buChar char="•"/>
            </a:pPr>
            <a:r>
              <a:rPr lang="fr-FR" sz="1200" b="0" i="0" u="none" strike="noStrike" cap="none" dirty="0">
                <a:solidFill>
                  <a:srgbClr val="000000"/>
                </a:solidFill>
                <a:latin typeface="Calibri"/>
                <a:ea typeface="Calibri"/>
                <a:cs typeface="Calibri"/>
                <a:sym typeface="Calibri"/>
              </a:rPr>
              <a:t>Un psychomotricien</a:t>
            </a:r>
            <a:endParaRPr sz="1200" b="0" i="0" u="none" strike="noStrike" cap="none" dirty="0">
              <a:solidFill>
                <a:schemeClr val="dk1"/>
              </a:solidFill>
              <a:latin typeface="Arial"/>
              <a:ea typeface="Arial"/>
              <a:cs typeface="Arial"/>
              <a:sym typeface="Arial"/>
            </a:endParaRPr>
          </a:p>
          <a:p>
            <a:pPr marL="530280" marR="0" lvl="0" indent="-285118" algn="l" rtl="0">
              <a:lnSpc>
                <a:spcPct val="100000"/>
              </a:lnSpc>
              <a:spcBef>
                <a:spcPts val="4201"/>
              </a:spcBef>
              <a:spcAft>
                <a:spcPts val="0"/>
              </a:spcAft>
              <a:buClr>
                <a:srgbClr val="FFFFFF"/>
              </a:buClr>
              <a:buSzPts val="1200"/>
              <a:buFont typeface="Arial"/>
              <a:buChar char="•"/>
            </a:pPr>
            <a:r>
              <a:rPr lang="fr-FR" sz="1200" b="0" i="0" u="none" strike="noStrike" cap="none" dirty="0">
                <a:solidFill>
                  <a:srgbClr val="000000"/>
                </a:solidFill>
                <a:latin typeface="Calibri"/>
                <a:ea typeface="Calibri"/>
                <a:cs typeface="Calibri"/>
                <a:sym typeface="Calibri"/>
              </a:rPr>
              <a:t>Un Référent Santé Accueil Inclusif </a:t>
            </a:r>
            <a:endParaRPr lang="fr-FR" sz="1200" dirty="0">
              <a:solidFill>
                <a:schemeClr val="dk1"/>
              </a:solidFill>
              <a:ea typeface="Calibri"/>
            </a:endParaRPr>
          </a:p>
          <a:p>
            <a:pPr marL="530280" marR="0" lvl="0" indent="-285118" algn="l" rtl="0">
              <a:lnSpc>
                <a:spcPct val="100000"/>
              </a:lnSpc>
              <a:spcBef>
                <a:spcPts val="4201"/>
              </a:spcBef>
              <a:spcAft>
                <a:spcPts val="0"/>
              </a:spcAft>
              <a:buClr>
                <a:srgbClr val="FFFFFF"/>
              </a:buClr>
              <a:buSzPts val="1200"/>
              <a:buFont typeface="Arial"/>
              <a:buChar char="•"/>
            </a:pPr>
            <a:r>
              <a:rPr lang="fr-FR" sz="1200" b="0" i="0" u="none" strike="noStrike" cap="none" dirty="0">
                <a:solidFill>
                  <a:srgbClr val="000000"/>
                </a:solidFill>
                <a:latin typeface="Calibri"/>
                <a:ea typeface="Calibri"/>
                <a:cs typeface="Calibri"/>
                <a:sym typeface="Calibri"/>
              </a:rPr>
              <a:t>Un pôle administratif : 2 professionnels</a:t>
            </a:r>
            <a:endParaRPr sz="1200" b="0" i="0" u="none" strike="noStrike" cap="none" dirty="0">
              <a:solidFill>
                <a:schemeClr val="dk1"/>
              </a:solidFill>
              <a:latin typeface="Arial"/>
              <a:ea typeface="Arial"/>
              <a:cs typeface="Arial"/>
              <a:sym typeface="Arial"/>
            </a:endParaRPr>
          </a:p>
          <a:p>
            <a:pPr marL="449280" marR="0" lvl="0" indent="-256319" algn="l" rtl="0">
              <a:lnSpc>
                <a:spcPct val="100000"/>
              </a:lnSpc>
              <a:spcBef>
                <a:spcPts val="4201"/>
              </a:spcBef>
              <a:spcAft>
                <a:spcPts val="0"/>
              </a:spcAft>
              <a:buClr>
                <a:srgbClr val="FFFFFF"/>
              </a:buClr>
              <a:buSzPts val="1200"/>
              <a:buFont typeface="Arial"/>
              <a:buChar char="•"/>
            </a:pPr>
            <a:r>
              <a:rPr lang="fr-FR" sz="1200" b="0" i="0" u="none" strike="noStrike" cap="none" dirty="0">
                <a:solidFill>
                  <a:srgbClr val="000000"/>
                </a:solidFill>
                <a:latin typeface="Calibri"/>
                <a:ea typeface="Calibri"/>
                <a:cs typeface="Calibri"/>
                <a:sym typeface="Calibri"/>
              </a:rPr>
              <a:t>Un pôle technique : 8 professionnels</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324" name="Google Shape;324;p5"/>
          <p:cNvSpPr/>
          <p:nvPr/>
        </p:nvSpPr>
        <p:spPr>
          <a:xfrm>
            <a:off x="6032160" y="1433160"/>
            <a:ext cx="1159200" cy="5021640"/>
          </a:xfrm>
          <a:prstGeom prst="arc">
            <a:avLst>
              <a:gd name="adj1" fmla="val 16200000"/>
              <a:gd name="adj2" fmla="val 5340145"/>
            </a:avLst>
          </a:prstGeom>
          <a:noFill/>
          <a:ln w="38150" cap="flat" cmpd="sng">
            <a:solidFill>
              <a:srgbClr val="FDB5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5"/>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5</a:t>
            </a:fld>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Objectifs et missions de l’association</a:t>
            </a:r>
            <a:endParaRPr sz="2200" b="0" i="0" u="none" strike="noStrike" cap="none">
              <a:solidFill>
                <a:schemeClr val="dk1"/>
              </a:solidFill>
              <a:latin typeface="Arial"/>
              <a:ea typeface="Arial"/>
              <a:cs typeface="Arial"/>
              <a:sym typeface="Arial"/>
            </a:endParaRPr>
          </a:p>
        </p:txBody>
      </p:sp>
      <p:sp>
        <p:nvSpPr>
          <p:cNvPr id="331" name="Google Shape;331;p6"/>
          <p:cNvSpPr/>
          <p:nvPr/>
        </p:nvSpPr>
        <p:spPr>
          <a:xfrm>
            <a:off x="769325" y="1591560"/>
            <a:ext cx="8141700" cy="489180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dirty="0">
                <a:solidFill>
                  <a:srgbClr val="D99200"/>
                </a:solidFill>
                <a:latin typeface="Verdana"/>
                <a:ea typeface="Verdana"/>
                <a:cs typeface="Verdana"/>
                <a:sym typeface="Verdana"/>
              </a:rPr>
              <a:t>La version officielle…</a:t>
            </a:r>
            <a:endParaRPr sz="1400" b="0" i="0" u="none" strike="noStrike" cap="none" dirty="0">
              <a:solidFill>
                <a:schemeClr val="dk1"/>
              </a:solidFill>
              <a:latin typeface="Arial"/>
              <a:ea typeface="Arial"/>
              <a:cs typeface="Arial"/>
              <a:sym typeface="Arial"/>
            </a:endParaRPr>
          </a:p>
          <a:p>
            <a:pPr marL="0" marR="0" lvl="0" indent="0" algn="l" rtl="0">
              <a:lnSpc>
                <a:spcPct val="90000"/>
              </a:lnSpc>
              <a:spcBef>
                <a:spcPts val="1001"/>
              </a:spcBef>
              <a:spcAft>
                <a:spcPts val="0"/>
              </a:spcAft>
              <a:buClr>
                <a:srgbClr val="000000"/>
              </a:buClr>
              <a:buSzPts val="1400"/>
              <a:buFont typeface="Arial"/>
              <a:buNone/>
            </a:pPr>
            <a:r>
              <a:rPr lang="fr-FR" sz="1400" b="0" i="0" u="none" strike="noStrike" cap="none" dirty="0">
                <a:solidFill>
                  <a:srgbClr val="000000"/>
                </a:solidFill>
                <a:latin typeface="Verdana"/>
                <a:ea typeface="Verdana"/>
                <a:cs typeface="Verdana"/>
                <a:sym typeface="Verdana"/>
              </a:rPr>
              <a:t>La Crèche Saint-Bernard a pour but d’accueillir des enfants de 10 semaines à 5 ans, sans référence à la situation professionnelle de leurs parents, et conformément au projet éducatif élaboré en commun par le Personnel et l’équipe de Direction. </a:t>
            </a:r>
            <a:endParaRPr sz="1400" b="0" i="0" u="none" strike="noStrike" cap="none" dirty="0">
              <a:solidFill>
                <a:schemeClr val="dk1"/>
              </a:solidFill>
              <a:latin typeface="Arial"/>
              <a:ea typeface="Arial"/>
              <a:cs typeface="Arial"/>
              <a:sym typeface="Arial"/>
            </a:endParaRPr>
          </a:p>
          <a:p>
            <a:pPr marL="0" marR="0" lvl="0" indent="0" algn="l" rtl="0">
              <a:lnSpc>
                <a:spcPct val="90000"/>
              </a:lnSpc>
              <a:spcBef>
                <a:spcPts val="1001"/>
              </a:spcBef>
              <a:spcAft>
                <a:spcPts val="0"/>
              </a:spcAft>
              <a:buClr>
                <a:srgbClr val="000000"/>
              </a:buClr>
              <a:buSzPts val="1400"/>
              <a:buFont typeface="Arial"/>
              <a:buNone/>
            </a:pPr>
            <a:r>
              <a:rPr lang="fr-FR" sz="1400" b="0" i="0" u="none" strike="noStrike" cap="none" dirty="0">
                <a:solidFill>
                  <a:srgbClr val="000000"/>
                </a:solidFill>
                <a:latin typeface="Verdana"/>
                <a:ea typeface="Verdana"/>
                <a:cs typeface="Verdana"/>
                <a:sym typeface="Verdana"/>
              </a:rPr>
              <a:t>La mission de l’Association Saint-Bernard est définie par le décret du 31 Aout 2021(loi Norma)  et plus récemment le décret de Février 2025</a:t>
            </a:r>
            <a:r>
              <a:rPr lang="fr-FR" dirty="0">
                <a:latin typeface="Verdana"/>
                <a:ea typeface="Verdana"/>
                <a:cs typeface="Verdana"/>
                <a:sym typeface="Verdana"/>
              </a:rPr>
              <a:t>. Un cadre de référence est également défini par la Charte de l’Accueil du Jeune Enfant et plus récemment par le Référentiel Nationale de la Qualité d’Accueil du Jeune Enfant.</a:t>
            </a:r>
            <a:r>
              <a:rPr lang="fr-FR" sz="1400" b="0" i="0" u="none" strike="noStrike" cap="none" dirty="0">
                <a:solidFill>
                  <a:srgbClr val="000000"/>
                </a:solidFill>
                <a:latin typeface="Verdana"/>
                <a:ea typeface="Verdana"/>
                <a:cs typeface="Verdana"/>
                <a:sym typeface="Verdana"/>
              </a:rPr>
              <a:t> </a:t>
            </a:r>
          </a:p>
          <a:p>
            <a:pPr marL="0" marR="0" lvl="0" indent="0" algn="l" rtl="0">
              <a:lnSpc>
                <a:spcPct val="90000"/>
              </a:lnSpc>
              <a:spcBef>
                <a:spcPts val="1001"/>
              </a:spcBef>
              <a:spcAft>
                <a:spcPts val="0"/>
              </a:spcAft>
              <a:buClr>
                <a:srgbClr val="000000"/>
              </a:buClr>
              <a:buSzPts val="1400"/>
              <a:buFont typeface="Arial"/>
              <a:buNone/>
            </a:pPr>
            <a:endParaRPr lang="fr-FR" dirty="0">
              <a:latin typeface="Verdana"/>
              <a:ea typeface="Verdana"/>
              <a:cs typeface="Verdana"/>
              <a:sym typeface="Verdana"/>
            </a:endParaRPr>
          </a:p>
          <a:p>
            <a:pPr marL="0" marR="0" lvl="0" indent="0" algn="l" rtl="0">
              <a:lnSpc>
                <a:spcPct val="90000"/>
              </a:lnSpc>
              <a:spcBef>
                <a:spcPts val="1001"/>
              </a:spcBef>
              <a:spcAft>
                <a:spcPts val="0"/>
              </a:spcAft>
              <a:buClr>
                <a:srgbClr val="000000"/>
              </a:buClr>
              <a:buSzPts val="1400"/>
              <a:buFont typeface="Arial"/>
              <a:buNone/>
            </a:pPr>
            <a:r>
              <a:rPr lang="fr-FR" sz="1400" b="1" i="0" u="none" strike="noStrike" cap="none" dirty="0">
                <a:solidFill>
                  <a:srgbClr val="D99200"/>
                </a:solidFill>
                <a:latin typeface="Verdana"/>
                <a:ea typeface="Verdana"/>
                <a:cs typeface="Verdana"/>
                <a:sym typeface="Verdana"/>
              </a:rPr>
              <a:t> concrètement cela  signifie :</a:t>
            </a:r>
            <a:endParaRPr sz="1400" b="0" i="0" u="none" strike="noStrike" cap="none" dirty="0">
              <a:solidFill>
                <a:schemeClr val="dk1"/>
              </a:solidFill>
              <a:latin typeface="Arial"/>
              <a:ea typeface="Arial"/>
              <a:cs typeface="Arial"/>
              <a:sym typeface="Arial"/>
            </a:endParaRPr>
          </a:p>
          <a:p>
            <a:pPr marL="0" marR="0" lvl="0" indent="0" algn="l" rtl="0">
              <a:lnSpc>
                <a:spcPct val="90000"/>
              </a:lnSpc>
              <a:spcBef>
                <a:spcPts val="1001"/>
              </a:spcBef>
              <a:spcAft>
                <a:spcPts val="0"/>
              </a:spcAft>
              <a:buClr>
                <a:srgbClr val="000000"/>
              </a:buClr>
              <a:buSzPts val="1400"/>
              <a:buFont typeface="Arial"/>
              <a:buNone/>
            </a:pPr>
            <a:r>
              <a:rPr lang="fr-FR" sz="1400" b="0" i="0" u="none" strike="noStrike" cap="none" dirty="0">
                <a:solidFill>
                  <a:srgbClr val="000000"/>
                </a:solidFill>
                <a:latin typeface="Verdana"/>
                <a:ea typeface="Verdana"/>
                <a:cs typeface="Verdana"/>
                <a:sym typeface="Verdana"/>
              </a:rPr>
              <a:t> </a:t>
            </a:r>
            <a:endParaRPr sz="1400" b="0" i="0" u="none" strike="noStrike" cap="none" dirty="0">
              <a:solidFill>
                <a:schemeClr val="dk1"/>
              </a:solidFill>
              <a:latin typeface="Arial"/>
              <a:ea typeface="Arial"/>
              <a:cs typeface="Arial"/>
              <a:sym typeface="Arial"/>
            </a:endParaRPr>
          </a:p>
        </p:txBody>
      </p:sp>
      <p:sp>
        <p:nvSpPr>
          <p:cNvPr id="332" name="Google Shape;332;p6"/>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Arial"/>
                <a:ea typeface="Arial"/>
                <a:cs typeface="Arial"/>
                <a:sym typeface="Arial"/>
              </a:rPr>
              <a:t>6/06/2026</a:t>
            </a:r>
            <a:endParaRPr sz="1400" b="0" i="0" u="none" strike="noStrike" cap="none" dirty="0">
              <a:solidFill>
                <a:srgbClr val="000000"/>
              </a:solidFill>
              <a:latin typeface="Arial"/>
              <a:ea typeface="Arial"/>
              <a:cs typeface="Arial"/>
              <a:sym typeface="Arial"/>
            </a:endParaRPr>
          </a:p>
        </p:txBody>
      </p:sp>
      <p:sp>
        <p:nvSpPr>
          <p:cNvPr id="333" name="Google Shape;333;p6"/>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334" name="Google Shape;334;p6"/>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6</a:t>
            </a:fld>
            <a:endParaRPr sz="1100" b="0" i="0" u="none" strike="noStrike" cap="none">
              <a:solidFill>
                <a:schemeClr val="dk1"/>
              </a:solidFill>
              <a:latin typeface="Arial"/>
              <a:ea typeface="Arial"/>
              <a:cs typeface="Arial"/>
              <a:sym typeface="Arial"/>
            </a:endParaRPr>
          </a:p>
        </p:txBody>
      </p:sp>
      <p:sp>
        <p:nvSpPr>
          <p:cNvPr id="335" name="Google Shape;335;p6"/>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Valeurs et Orientations</a:t>
            </a:r>
            <a:endParaRPr sz="1400" b="0" i="0" u="none" strike="noStrike" cap="none">
              <a:solidFill>
                <a:schemeClr val="dk1"/>
              </a:solidFill>
              <a:latin typeface="Arial"/>
              <a:ea typeface="Arial"/>
              <a:cs typeface="Arial"/>
              <a:sym typeface="Arial"/>
            </a:endParaRPr>
          </a:p>
        </p:txBody>
      </p:sp>
      <p:grpSp>
        <p:nvGrpSpPr>
          <p:cNvPr id="336" name="Google Shape;336;p6"/>
          <p:cNvGrpSpPr/>
          <p:nvPr/>
        </p:nvGrpSpPr>
        <p:grpSpPr>
          <a:xfrm>
            <a:off x="2849571" y="3651900"/>
            <a:ext cx="5779800" cy="3013560"/>
            <a:chOff x="2644920" y="3866040"/>
            <a:chExt cx="5779800" cy="3013560"/>
          </a:xfrm>
        </p:grpSpPr>
        <p:sp>
          <p:nvSpPr>
            <p:cNvPr id="337" name="Google Shape;337;p6"/>
            <p:cNvSpPr/>
            <p:nvPr/>
          </p:nvSpPr>
          <p:spPr>
            <a:xfrm>
              <a:off x="3583080" y="5421240"/>
              <a:ext cx="1128600" cy="935640"/>
            </a:xfrm>
            <a:prstGeom prst="hexagon">
              <a:avLst>
                <a:gd name="adj" fmla="val 25000"/>
                <a:gd name="vf" fmla="val 115470"/>
              </a:avLst>
            </a:prstGeom>
            <a:gradFill>
              <a:gsLst>
                <a:gs pos="0">
                  <a:schemeClr val="lt1"/>
                </a:gs>
                <a:gs pos="50000">
                  <a:schemeClr val="lt1"/>
                </a:gs>
                <a:gs pos="100000">
                  <a:srgbClr val="E1E1E1"/>
                </a:gs>
              </a:gsLst>
              <a:lin ang="5400000" scaled="0"/>
            </a:gradFill>
            <a:ln w="9525" cap="flat" cmpd="sng">
              <a:solidFill>
                <a:srgbClr val="E3A60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0" tIns="11500" rIns="0" bIns="115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fr-FR" sz="900" b="0" i="0" u="none" strike="noStrike" cap="none">
                  <a:solidFill>
                    <a:srgbClr val="000000"/>
                  </a:solidFill>
                  <a:latin typeface="Verdana"/>
                  <a:ea typeface="Verdana"/>
                  <a:cs typeface="Verdana"/>
                  <a:sym typeface="Verdana"/>
                </a:rPr>
                <a:t>Soutenir et accompagner les parents</a:t>
              </a:r>
              <a:endParaRPr sz="900" b="0" i="0" u="none" strike="noStrike" cap="none">
                <a:solidFill>
                  <a:schemeClr val="dk1"/>
                </a:solidFill>
                <a:latin typeface="Arial"/>
                <a:ea typeface="Arial"/>
                <a:cs typeface="Arial"/>
                <a:sym typeface="Arial"/>
              </a:endParaRPr>
            </a:p>
          </p:txBody>
        </p:sp>
        <p:sp>
          <p:nvSpPr>
            <p:cNvPr id="338" name="Google Shape;338;p6"/>
            <p:cNvSpPr/>
            <p:nvPr/>
          </p:nvSpPr>
          <p:spPr>
            <a:xfrm>
              <a:off x="3609000" y="583992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
            <p:cNvSpPr/>
            <p:nvPr/>
          </p:nvSpPr>
          <p:spPr>
            <a:xfrm>
              <a:off x="2644920" y="4903560"/>
              <a:ext cx="1089360" cy="935640"/>
            </a:xfrm>
            <a:prstGeom prst="hexagon">
              <a:avLst>
                <a:gd name="adj" fmla="val 25000"/>
                <a:gd name="vf" fmla="val 115470"/>
              </a:avLst>
            </a:prstGeom>
            <a:blipFill rotWithShape="1">
              <a:blip r:embed="rId3">
                <a:alphaModFix/>
              </a:blip>
              <a:stretch>
                <a:fillRect l="869" t="13713" r="870" b="13712"/>
              </a:stretch>
            </a:blip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
            <p:cNvSpPr/>
            <p:nvPr/>
          </p:nvSpPr>
          <p:spPr>
            <a:xfrm>
              <a:off x="3391560" y="571572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
            <p:cNvSpPr/>
            <p:nvPr/>
          </p:nvSpPr>
          <p:spPr>
            <a:xfrm>
              <a:off x="4521240" y="4901040"/>
              <a:ext cx="1128600" cy="935640"/>
            </a:xfrm>
            <a:prstGeom prst="hexagon">
              <a:avLst>
                <a:gd name="adj" fmla="val 25000"/>
                <a:gd name="vf" fmla="val 115470"/>
              </a:avLst>
            </a:prstGeom>
            <a:gradFill>
              <a:gsLst>
                <a:gs pos="0">
                  <a:schemeClr val="lt1"/>
                </a:gs>
                <a:gs pos="50000">
                  <a:schemeClr val="lt1"/>
                </a:gs>
                <a:gs pos="100000">
                  <a:srgbClr val="E1E1E1"/>
                </a:gs>
              </a:gsLst>
              <a:lin ang="5400000" scaled="0"/>
            </a:gradFill>
            <a:ln w="9525" cap="flat" cmpd="sng">
              <a:solidFill>
                <a:srgbClr val="E3A60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0" tIns="11500" rIns="0" bIns="115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fr-FR" sz="900" b="0" i="0" u="none" strike="noStrike" cap="none">
                  <a:solidFill>
                    <a:srgbClr val="000000"/>
                  </a:solidFill>
                  <a:latin typeface="Verdana"/>
                  <a:ea typeface="Verdana"/>
                  <a:cs typeface="Verdana"/>
                  <a:sym typeface="Verdana"/>
                </a:rPr>
                <a:t>Offrir un bon cadre de travail à nos profession-nels</a:t>
              </a:r>
              <a:endParaRPr sz="900" b="0" i="0" u="none" strike="noStrike" cap="none">
                <a:solidFill>
                  <a:schemeClr val="dk1"/>
                </a:solidFill>
                <a:latin typeface="Arial"/>
                <a:ea typeface="Arial"/>
                <a:cs typeface="Arial"/>
                <a:sym typeface="Arial"/>
              </a:endParaRPr>
            </a:p>
          </p:txBody>
        </p:sp>
        <p:sp>
          <p:nvSpPr>
            <p:cNvPr id="342" name="Google Shape;342;p6"/>
            <p:cNvSpPr/>
            <p:nvPr/>
          </p:nvSpPr>
          <p:spPr>
            <a:xfrm>
              <a:off x="5271480" y="571068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6"/>
            <p:cNvSpPr/>
            <p:nvPr/>
          </p:nvSpPr>
          <p:spPr>
            <a:xfrm>
              <a:off x="5458680" y="5419440"/>
              <a:ext cx="1089360" cy="935640"/>
            </a:xfrm>
            <a:prstGeom prst="hexagon">
              <a:avLst>
                <a:gd name="adj" fmla="val 25000"/>
                <a:gd name="vf" fmla="val 115470"/>
              </a:avLst>
            </a:prstGeom>
            <a:blipFill rotWithShape="1">
              <a:blip r:embed="rId4">
                <a:alphaModFix/>
              </a:blip>
              <a:stretch>
                <a:fillRect l="-3945" r="-3943"/>
              </a:stretch>
            </a:blip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6"/>
            <p:cNvSpPr/>
            <p:nvPr/>
          </p:nvSpPr>
          <p:spPr>
            <a:xfrm>
              <a:off x="5485320" y="583596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
            <p:cNvSpPr/>
            <p:nvPr/>
          </p:nvSpPr>
          <p:spPr>
            <a:xfrm>
              <a:off x="3583080" y="4386600"/>
              <a:ext cx="1130040" cy="935640"/>
            </a:xfrm>
            <a:prstGeom prst="hexagon">
              <a:avLst>
                <a:gd name="adj" fmla="val 25000"/>
                <a:gd name="vf" fmla="val 115470"/>
              </a:avLst>
            </a:prstGeom>
            <a:gradFill>
              <a:gsLst>
                <a:gs pos="0">
                  <a:schemeClr val="lt1"/>
                </a:gs>
                <a:gs pos="50000">
                  <a:schemeClr val="lt1"/>
                </a:gs>
                <a:gs pos="100000">
                  <a:srgbClr val="E1E1E1"/>
                </a:gs>
              </a:gsLst>
              <a:lin ang="5400000" scaled="0"/>
            </a:gradFill>
            <a:ln w="9525" cap="flat" cmpd="sng">
              <a:solidFill>
                <a:srgbClr val="E3A60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0" tIns="11500" rIns="0" bIns="115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fr-FR" sz="900" b="0" i="0" u="none" strike="noStrike" cap="none" dirty="0">
                  <a:solidFill>
                    <a:srgbClr val="000000"/>
                  </a:solidFill>
                  <a:latin typeface="Verdana"/>
                  <a:ea typeface="Verdana"/>
                  <a:cs typeface="Verdana"/>
                  <a:sym typeface="Verdana"/>
                </a:rPr>
                <a:t>Accueillir et </a:t>
              </a:r>
              <a:r>
                <a:rPr lang="fr-FR" sz="900" dirty="0">
                  <a:latin typeface="Verdana"/>
                  <a:ea typeface="Verdana"/>
                  <a:cs typeface="Verdana"/>
                  <a:sym typeface="Verdana"/>
                </a:rPr>
                <a:t>accompagner le développent de </a:t>
              </a:r>
              <a:r>
                <a:rPr lang="fr-FR" sz="900" b="0" i="0" u="none" strike="noStrike" cap="none" dirty="0">
                  <a:solidFill>
                    <a:srgbClr val="000000"/>
                  </a:solidFill>
                  <a:latin typeface="Verdana"/>
                  <a:ea typeface="Verdana"/>
                  <a:cs typeface="Verdana"/>
                  <a:sym typeface="Verdana"/>
                </a:rPr>
                <a:t> nos enfants</a:t>
              </a:r>
              <a:endParaRPr sz="900" b="0" i="0" u="none" strike="noStrike" cap="none" dirty="0">
                <a:solidFill>
                  <a:schemeClr val="dk1"/>
                </a:solidFill>
                <a:latin typeface="Arial"/>
                <a:ea typeface="Arial"/>
                <a:cs typeface="Arial"/>
                <a:sym typeface="Arial"/>
              </a:endParaRPr>
            </a:p>
          </p:txBody>
        </p:sp>
        <p:sp>
          <p:nvSpPr>
            <p:cNvPr id="346" name="Google Shape;346;p6"/>
            <p:cNvSpPr/>
            <p:nvPr/>
          </p:nvSpPr>
          <p:spPr>
            <a:xfrm>
              <a:off x="4329720" y="440424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
            <p:cNvSpPr/>
            <p:nvPr/>
          </p:nvSpPr>
          <p:spPr>
            <a:xfrm>
              <a:off x="4521240" y="3866040"/>
              <a:ext cx="1089360" cy="935640"/>
            </a:xfrm>
            <a:prstGeom prst="hexagon">
              <a:avLst>
                <a:gd name="adj" fmla="val 25000"/>
                <a:gd name="vf" fmla="val 115470"/>
              </a:avLst>
            </a:prstGeom>
            <a:blipFill rotWithShape="1">
              <a:blip r:embed="rId5">
                <a:alphaModFix/>
              </a:blip>
              <a:stretch>
                <a:fillRect l="-1393419" r="-1393419"/>
              </a:stretch>
            </a:blip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
            <p:cNvSpPr/>
            <p:nvPr/>
          </p:nvSpPr>
          <p:spPr>
            <a:xfrm>
              <a:off x="4551840" y="428076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
            <p:cNvSpPr/>
            <p:nvPr/>
          </p:nvSpPr>
          <p:spPr>
            <a:xfrm>
              <a:off x="5458680" y="4384440"/>
              <a:ext cx="1089360" cy="935640"/>
            </a:xfrm>
            <a:prstGeom prst="hexagon">
              <a:avLst>
                <a:gd name="adj" fmla="val 25000"/>
                <a:gd name="vf" fmla="val 115470"/>
              </a:avLst>
            </a:prstGeom>
            <a:gradFill>
              <a:gsLst>
                <a:gs pos="0">
                  <a:schemeClr val="lt1"/>
                </a:gs>
                <a:gs pos="50000">
                  <a:schemeClr val="lt1"/>
                </a:gs>
                <a:gs pos="100000">
                  <a:srgbClr val="E1E1E1"/>
                </a:gs>
              </a:gsLst>
              <a:lin ang="5400000" scaled="0"/>
            </a:gradFill>
            <a:ln w="9525" cap="flat" cmpd="sng">
              <a:solidFill>
                <a:srgbClr val="E3A60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0" tIns="11500" rIns="0" bIns="115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fr-FR" sz="900" b="0" i="0" u="none" strike="noStrike" cap="none">
                  <a:solidFill>
                    <a:srgbClr val="000000"/>
                  </a:solidFill>
                  <a:latin typeface="Verdana"/>
                  <a:ea typeface="Verdana"/>
                  <a:cs typeface="Verdana"/>
                  <a:sym typeface="Verdana"/>
                </a:rPr>
                <a:t>Tisser les relations avec notre quartier</a:t>
              </a:r>
              <a:endParaRPr sz="900" b="0" i="0" u="none" strike="noStrike" cap="none">
                <a:solidFill>
                  <a:schemeClr val="dk1"/>
                </a:solidFill>
                <a:latin typeface="Arial"/>
                <a:ea typeface="Arial"/>
                <a:cs typeface="Arial"/>
                <a:sym typeface="Arial"/>
              </a:endParaRPr>
            </a:p>
          </p:txBody>
        </p:sp>
        <p:sp>
          <p:nvSpPr>
            <p:cNvPr id="350" name="Google Shape;350;p6"/>
            <p:cNvSpPr/>
            <p:nvPr/>
          </p:nvSpPr>
          <p:spPr>
            <a:xfrm>
              <a:off x="6402240" y="479916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
            <p:cNvSpPr/>
            <p:nvPr/>
          </p:nvSpPr>
          <p:spPr>
            <a:xfrm>
              <a:off x="6397200" y="4910760"/>
              <a:ext cx="1089360" cy="935640"/>
            </a:xfrm>
            <a:prstGeom prst="hexagon">
              <a:avLst>
                <a:gd name="adj" fmla="val 25000"/>
                <a:gd name="vf" fmla="val 115470"/>
              </a:avLst>
            </a:prstGeom>
            <a:blipFill rotWithShape="1">
              <a:blip r:embed="rId6">
                <a:alphaModFix/>
              </a:blip>
              <a:stretch>
                <a:fillRect l="6975179" r="6975179"/>
              </a:stretch>
            </a:blip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
            <p:cNvSpPr/>
            <p:nvPr/>
          </p:nvSpPr>
          <p:spPr>
            <a:xfrm>
              <a:off x="6609960" y="492768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6"/>
            <p:cNvSpPr/>
            <p:nvPr/>
          </p:nvSpPr>
          <p:spPr>
            <a:xfrm>
              <a:off x="6397200" y="3875760"/>
              <a:ext cx="1089360" cy="935640"/>
            </a:xfrm>
            <a:prstGeom prst="hexagon">
              <a:avLst>
                <a:gd name="adj" fmla="val 25000"/>
                <a:gd name="vf" fmla="val 115470"/>
              </a:avLst>
            </a:prstGeom>
            <a:gradFill>
              <a:gsLst>
                <a:gs pos="0">
                  <a:schemeClr val="lt1"/>
                </a:gs>
                <a:gs pos="50000">
                  <a:schemeClr val="lt1"/>
                </a:gs>
                <a:gs pos="100000">
                  <a:srgbClr val="E1E1E1"/>
                </a:gs>
              </a:gsLst>
              <a:lin ang="5400000" scaled="0"/>
            </a:gradFill>
            <a:ln w="9525" cap="flat" cmpd="sng">
              <a:solidFill>
                <a:srgbClr val="E3A60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0" tIns="11500" rIns="0" bIns="115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fr-FR" sz="900" b="0" i="0" u="none" strike="noStrike" cap="none">
                  <a:solidFill>
                    <a:srgbClr val="000000"/>
                  </a:solidFill>
                  <a:latin typeface="Verdana"/>
                  <a:ea typeface="Verdana"/>
                  <a:cs typeface="Verdana"/>
                  <a:sym typeface="Verdana"/>
                </a:rPr>
                <a:t>Avoir un dialogue constructif avec les institutions</a:t>
              </a:r>
              <a:endParaRPr sz="900" b="0" i="0" u="none" strike="noStrike" cap="none">
                <a:solidFill>
                  <a:schemeClr val="dk1"/>
                </a:solidFill>
                <a:latin typeface="Arial"/>
                <a:ea typeface="Arial"/>
                <a:cs typeface="Arial"/>
                <a:sym typeface="Arial"/>
              </a:endParaRPr>
            </a:p>
          </p:txBody>
        </p:sp>
        <p:sp>
          <p:nvSpPr>
            <p:cNvPr id="354" name="Google Shape;354;p6"/>
            <p:cNvSpPr/>
            <p:nvPr/>
          </p:nvSpPr>
          <p:spPr>
            <a:xfrm>
              <a:off x="7340400" y="429552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
            <p:cNvSpPr/>
            <p:nvPr/>
          </p:nvSpPr>
          <p:spPr>
            <a:xfrm>
              <a:off x="7335360" y="4398120"/>
              <a:ext cx="1089360" cy="935640"/>
            </a:xfrm>
            <a:prstGeom prst="hexagon">
              <a:avLst>
                <a:gd name="adj" fmla="val 25000"/>
                <a:gd name="vf" fmla="val 115470"/>
              </a:avLst>
            </a:prstGeom>
            <a:blipFill rotWithShape="1">
              <a:blip r:embed="rId7">
                <a:alphaModFix/>
              </a:blip>
              <a:stretch>
                <a:fillRect l="17249" t="11862" r="17249" b="11860"/>
              </a:stretch>
            </a:blip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
            <p:cNvSpPr/>
            <p:nvPr/>
          </p:nvSpPr>
          <p:spPr>
            <a:xfrm>
              <a:off x="7552800" y="441900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6"/>
            <p:cNvSpPr/>
            <p:nvPr/>
          </p:nvSpPr>
          <p:spPr>
            <a:xfrm>
              <a:off x="7335360" y="5431320"/>
              <a:ext cx="1089360" cy="935640"/>
            </a:xfrm>
            <a:prstGeom prst="hexagon">
              <a:avLst>
                <a:gd name="adj" fmla="val 25000"/>
                <a:gd name="vf" fmla="val 115470"/>
              </a:avLst>
            </a:prstGeom>
            <a:gradFill>
              <a:gsLst>
                <a:gs pos="0">
                  <a:schemeClr val="lt1"/>
                </a:gs>
                <a:gs pos="50000">
                  <a:schemeClr val="lt1"/>
                </a:gs>
                <a:gs pos="100000">
                  <a:srgbClr val="E1E1E1"/>
                </a:gs>
              </a:gsLst>
              <a:lin ang="5400000" scaled="0"/>
            </a:gradFill>
            <a:ln w="9525" cap="flat" cmpd="sng">
              <a:solidFill>
                <a:srgbClr val="E3A60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0" tIns="11500" rIns="0" bIns="115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fr-FR" sz="900" b="0" i="0" u="none" strike="noStrike" cap="none">
                  <a:solidFill>
                    <a:srgbClr val="000000"/>
                  </a:solidFill>
                  <a:latin typeface="Verdana"/>
                  <a:ea typeface="Verdana"/>
                  <a:cs typeface="Verdana"/>
                  <a:sym typeface="Verdana"/>
                </a:rPr>
                <a:t>Partager et échanger avec d’autres structures d’accueil</a:t>
              </a:r>
              <a:endParaRPr sz="900" b="0" i="0" u="none" strike="noStrike" cap="none">
                <a:solidFill>
                  <a:schemeClr val="dk1"/>
                </a:solidFill>
                <a:latin typeface="Arial"/>
                <a:ea typeface="Arial"/>
                <a:cs typeface="Arial"/>
                <a:sym typeface="Arial"/>
              </a:endParaRPr>
            </a:p>
          </p:txBody>
        </p:sp>
        <p:sp>
          <p:nvSpPr>
            <p:cNvPr id="358" name="Google Shape;358;p6"/>
            <p:cNvSpPr/>
            <p:nvPr/>
          </p:nvSpPr>
          <p:spPr>
            <a:xfrm>
              <a:off x="7551360" y="625140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6"/>
            <p:cNvSpPr/>
            <p:nvPr/>
          </p:nvSpPr>
          <p:spPr>
            <a:xfrm>
              <a:off x="6397200" y="5943960"/>
              <a:ext cx="1089360" cy="935640"/>
            </a:xfrm>
            <a:prstGeom prst="hexagon">
              <a:avLst>
                <a:gd name="adj" fmla="val 25000"/>
                <a:gd name="vf" fmla="val 115470"/>
              </a:avLst>
            </a:prstGeom>
            <a:blipFill rotWithShape="1">
              <a:blip r:embed="rId8">
                <a:alphaModFix/>
              </a:blip>
              <a:stretch>
                <a:fillRect l="-4582978" t="-2090409" r="4582978" b="-2090409"/>
              </a:stretch>
            </a:blip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6"/>
            <p:cNvSpPr/>
            <p:nvPr/>
          </p:nvSpPr>
          <p:spPr>
            <a:xfrm>
              <a:off x="7349040" y="6354720"/>
              <a:ext cx="126360" cy="109080"/>
            </a:xfrm>
            <a:prstGeom prst="hexagon">
              <a:avLst>
                <a:gd name="adj" fmla="val 25000"/>
                <a:gd name="vf" fmla="val 115470"/>
              </a:avLst>
            </a:prstGeom>
            <a:solidFill>
              <a:schemeClr val="lt1"/>
            </a:solidFill>
            <a:ln w="9525" cap="flat" cmpd="sng">
              <a:solidFill>
                <a:srgbClr val="FDB8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Le projet social de l’association</a:t>
            </a:r>
            <a:endParaRPr sz="2200" b="0" i="0" u="none" strike="noStrike" cap="none">
              <a:solidFill>
                <a:schemeClr val="dk1"/>
              </a:solidFill>
              <a:latin typeface="Arial"/>
              <a:ea typeface="Arial"/>
              <a:cs typeface="Arial"/>
              <a:sym typeface="Arial"/>
            </a:endParaRPr>
          </a:p>
        </p:txBody>
      </p:sp>
      <p:pic>
        <p:nvPicPr>
          <p:cNvPr id="366" name="Google Shape;366;p7"/>
          <p:cNvPicPr preferRelativeResize="0"/>
          <p:nvPr/>
        </p:nvPicPr>
        <p:blipFill rotWithShape="1">
          <a:blip r:embed="rId3">
            <a:alphaModFix/>
          </a:blip>
          <a:srcRect/>
          <a:stretch/>
        </p:blipFill>
        <p:spPr>
          <a:xfrm>
            <a:off x="1155240" y="1682280"/>
            <a:ext cx="7369560" cy="5063400"/>
          </a:xfrm>
          <a:prstGeom prst="rect">
            <a:avLst/>
          </a:prstGeom>
          <a:noFill/>
          <a:ln>
            <a:noFill/>
          </a:ln>
        </p:spPr>
      </p:pic>
      <p:sp>
        <p:nvSpPr>
          <p:cNvPr id="367" name="Google Shape;367;p7"/>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Arial"/>
                <a:ea typeface="Arial"/>
                <a:cs typeface="Arial"/>
                <a:sym typeface="Arial"/>
              </a:rPr>
              <a:t>6/06/2026</a:t>
            </a:r>
            <a:endParaRPr sz="1400" b="0" i="0" u="none" strike="noStrike" cap="none" dirty="0">
              <a:solidFill>
                <a:srgbClr val="000000"/>
              </a:solidFill>
              <a:latin typeface="Arial"/>
              <a:ea typeface="Arial"/>
              <a:cs typeface="Arial"/>
              <a:sym typeface="Arial"/>
            </a:endParaRPr>
          </a:p>
        </p:txBody>
      </p:sp>
      <p:sp>
        <p:nvSpPr>
          <p:cNvPr id="368" name="Google Shape;368;p7"/>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369" name="Google Shape;369;p7"/>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7</a:t>
            </a:fld>
            <a:endParaRPr sz="1100" b="0" i="0" u="none" strike="noStrike" cap="none">
              <a:solidFill>
                <a:schemeClr val="dk1"/>
              </a:solidFill>
              <a:latin typeface="Arial"/>
              <a:ea typeface="Arial"/>
              <a:cs typeface="Arial"/>
              <a:sym typeface="Arial"/>
            </a:endParaRPr>
          </a:p>
        </p:txBody>
      </p:sp>
      <p:sp>
        <p:nvSpPr>
          <p:cNvPr id="370" name="Google Shape;370;p7"/>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Valeurs et Orientations</a:t>
            </a:r>
            <a:endParaRPr sz="1400" b="0" i="0" u="none" strike="noStrike" cap="none">
              <a:solidFill>
                <a:schemeClr val="dk1"/>
              </a:solidFill>
              <a:latin typeface="Arial"/>
              <a:ea typeface="Arial"/>
              <a:cs typeface="Arial"/>
              <a:sym typeface="Arial"/>
            </a:endParaRPr>
          </a:p>
        </p:txBody>
      </p:sp>
      <p:sp>
        <p:nvSpPr>
          <p:cNvPr id="371" name="Google Shape;371;p7"/>
          <p:cNvSpPr/>
          <p:nvPr/>
        </p:nvSpPr>
        <p:spPr>
          <a:xfrm>
            <a:off x="925560" y="1497600"/>
            <a:ext cx="7580520" cy="364320"/>
          </a:xfrm>
          <a:prstGeom prst="rect">
            <a:avLst/>
          </a:prstGeom>
          <a:gradFill>
            <a:gsLst>
              <a:gs pos="0">
                <a:srgbClr val="FFEA7A"/>
              </a:gs>
              <a:gs pos="35000">
                <a:srgbClr val="FFEFA0"/>
              </a:gs>
              <a:gs pos="100000">
                <a:srgbClr val="FFF9D6"/>
              </a:gs>
            </a:gsLst>
            <a:lin ang="16200000" scaled="0"/>
          </a:gradFill>
          <a:ln w="9525" cap="flat" cmpd="sng">
            <a:solidFill>
              <a:srgbClr val="FDBC2C"/>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0000"/>
                </a:solidFill>
                <a:latin typeface="Calibri"/>
                <a:ea typeface="Calibri"/>
                <a:cs typeface="Calibri"/>
                <a:sym typeface="Calibri"/>
              </a:rPr>
              <a:t>Nos valeurs: égalité, laïcité, éthique, solidarité, partage, respect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8AC28-CC1B-5993-6517-F06BE9EE4B96}"/>
              </a:ext>
            </a:extLst>
          </p:cNvPr>
          <p:cNvSpPr>
            <a:spLocks noGrp="1"/>
          </p:cNvSpPr>
          <p:nvPr>
            <p:ph type="title"/>
          </p:nvPr>
        </p:nvSpPr>
        <p:spPr/>
        <p:txBody>
          <a:bodyPr/>
          <a:lstStyle/>
          <a:p>
            <a:r>
              <a:rPr lang="fr-FR" dirty="0"/>
              <a:t>L’ACCUEIL DES ENFANTS ET DES FAMILLES EN 2024</a:t>
            </a:r>
          </a:p>
        </p:txBody>
      </p:sp>
      <p:sp>
        <p:nvSpPr>
          <p:cNvPr id="3" name="Espace réservé du texte 2">
            <a:extLst>
              <a:ext uri="{FF2B5EF4-FFF2-40B4-BE49-F238E27FC236}">
                <a16:creationId xmlns:a16="http://schemas.microsoft.com/office/drawing/2014/main" id="{5DD2D245-3E3B-3FE7-2F55-EBD50F4B28C5}"/>
              </a:ext>
            </a:extLst>
          </p:cNvPr>
          <p:cNvSpPr>
            <a:spLocks noGrp="1"/>
          </p:cNvSpPr>
          <p:nvPr>
            <p:ph type="body" idx="1"/>
          </p:nvPr>
        </p:nvSpPr>
        <p:spPr>
          <a:xfrm>
            <a:off x="769254" y="1419330"/>
            <a:ext cx="8142517" cy="5351584"/>
          </a:xfrm>
        </p:spPr>
        <p:txBody>
          <a:bodyPr>
            <a:normAutofit lnSpcReduction="10000"/>
          </a:bodyPr>
          <a:lstStyle/>
          <a:p>
            <a:pPr marL="139700" indent="0">
              <a:buNone/>
            </a:pPr>
            <a:r>
              <a:rPr lang="fr-FR" dirty="0"/>
              <a:t>Nos trois structures situées dans le 1</a:t>
            </a:r>
            <a:r>
              <a:rPr lang="fr-FR" baseline="30000" dirty="0"/>
              <a:t>er</a:t>
            </a:r>
            <a:r>
              <a:rPr lang="fr-FR" dirty="0"/>
              <a:t> (Site de Vaucanson) et le 4</a:t>
            </a:r>
            <a:r>
              <a:rPr lang="fr-FR" baseline="30000" dirty="0"/>
              <a:t>ème</a:t>
            </a:r>
            <a:r>
              <a:rPr lang="fr-FR" dirty="0"/>
              <a:t> (sites du Gros Caillou et de Melba) accueillent la diversité des familles en fonction des besoins du territoire. </a:t>
            </a:r>
          </a:p>
          <a:p>
            <a:pPr marL="139700" indent="0">
              <a:buNone/>
            </a:pPr>
            <a:r>
              <a:rPr lang="fr-FR" dirty="0"/>
              <a:t>En 2025, </a:t>
            </a:r>
          </a:p>
          <a:p>
            <a:pPr marL="139700" indent="0">
              <a:buNone/>
            </a:pPr>
            <a:r>
              <a:rPr lang="fr-FR" dirty="0"/>
              <a:t>71 enfants ont été accueillis sur le site de Melba, dont 7 en crèche familiale</a:t>
            </a:r>
          </a:p>
          <a:p>
            <a:pPr marL="139700" indent="0">
              <a:buNone/>
            </a:pPr>
            <a:r>
              <a:rPr lang="fr-FR" dirty="0"/>
              <a:t>82 sur le site du Gros Caillou</a:t>
            </a:r>
          </a:p>
          <a:p>
            <a:pPr marL="139700" indent="0">
              <a:buNone/>
            </a:pPr>
            <a:r>
              <a:rPr lang="fr-FR" dirty="0"/>
              <a:t>39 sur le site de Vaucanson</a:t>
            </a:r>
          </a:p>
          <a:p>
            <a:pPr marL="139700" indent="0">
              <a:buNone/>
            </a:pPr>
            <a:r>
              <a:rPr lang="fr-FR" dirty="0"/>
              <a:t>Dont 20 en accueil extra-scolaire</a:t>
            </a:r>
          </a:p>
          <a:p>
            <a:pPr marL="139700" indent="0">
              <a:buNone/>
            </a:pPr>
            <a:r>
              <a:rPr lang="fr-FR" dirty="0"/>
              <a:t>S’appuyant sur les priorités du territoire, les familles accueillies sont dans différentes situations et parcours :</a:t>
            </a:r>
          </a:p>
          <a:p>
            <a:pPr marL="139700" indent="0">
              <a:buNone/>
            </a:pPr>
            <a:r>
              <a:rPr lang="fr-FR" dirty="0"/>
              <a:t>18  familles dont le parent est seul,</a:t>
            </a:r>
          </a:p>
          <a:p>
            <a:pPr marL="139700" indent="0">
              <a:buNone/>
            </a:pPr>
            <a:r>
              <a:rPr lang="fr-FR" dirty="0"/>
              <a:t>142 familles dont les deux parents sont en situation d’emploi</a:t>
            </a:r>
          </a:p>
          <a:p>
            <a:pPr marL="139700" indent="0">
              <a:buNone/>
            </a:pPr>
            <a:r>
              <a:rPr lang="fr-FR" dirty="0"/>
              <a:t>39 familles sont dans un parcours d’insertion professionnelle</a:t>
            </a:r>
          </a:p>
          <a:p>
            <a:pPr marL="139700" indent="0">
              <a:buNone/>
            </a:pPr>
            <a:r>
              <a:rPr lang="fr-FR" dirty="0"/>
              <a:t>3 familles ont pu bénéficier d’une place d’urgence</a:t>
            </a:r>
          </a:p>
          <a:p>
            <a:pPr marL="139700" indent="0">
              <a:buNone/>
            </a:pPr>
            <a:r>
              <a:rPr lang="fr-FR" dirty="0"/>
              <a:t>1 enfant en situation de handicap</a:t>
            </a:r>
          </a:p>
          <a:p>
            <a:pPr marL="139700" indent="0">
              <a:buNone/>
            </a:pPr>
            <a:r>
              <a:rPr lang="fr-FR" dirty="0"/>
              <a:t>La moyenne des participations familiales au sein de l’association est de 2,28 euros par heure d’accueil. </a:t>
            </a:r>
          </a:p>
          <a:p>
            <a:pPr marL="139700" indent="0">
              <a:buNone/>
            </a:pPr>
            <a:r>
              <a:rPr lang="fr-FR" dirty="0"/>
              <a:t>                                                                                                                   6/06/2026</a:t>
            </a:r>
            <a:r>
              <a:rPr lang="fr-FR" sz="1200" dirty="0"/>
              <a:t>   </a:t>
            </a:r>
            <a:r>
              <a:rPr lang="fr-FR" sz="1200" dirty="0" err="1"/>
              <a:t>Rappport</a:t>
            </a:r>
            <a:r>
              <a:rPr lang="fr-FR" sz="1200" dirty="0"/>
              <a:t> Moral 2025                                                                                             8</a:t>
            </a:r>
          </a:p>
          <a:p>
            <a:pPr marL="139700" indent="0">
              <a:buNone/>
            </a:pPr>
            <a:endParaRPr lang="fr-FR" dirty="0"/>
          </a:p>
        </p:txBody>
      </p:sp>
      <p:sp>
        <p:nvSpPr>
          <p:cNvPr id="4" name="Espace réservé du texte 3">
            <a:extLst>
              <a:ext uri="{FF2B5EF4-FFF2-40B4-BE49-F238E27FC236}">
                <a16:creationId xmlns:a16="http://schemas.microsoft.com/office/drawing/2014/main" id="{82A73DE4-64A4-ECC4-F6C3-97A30B1BF082}"/>
              </a:ext>
            </a:extLst>
          </p:cNvPr>
          <p:cNvSpPr>
            <a:spLocks noGrp="1"/>
          </p:cNvSpPr>
          <p:nvPr>
            <p:ph type="body" idx="2"/>
          </p:nvPr>
        </p:nvSpPr>
        <p:spPr/>
        <p:txBody>
          <a:bodyPr>
            <a:normAutofit fontScale="92500" lnSpcReduction="20000"/>
          </a:bodyPr>
          <a:lstStyle/>
          <a:p>
            <a:r>
              <a:rPr lang="fr-FR" dirty="0"/>
              <a:t>Valeurs et orientations</a:t>
            </a:r>
          </a:p>
        </p:txBody>
      </p:sp>
    </p:spTree>
    <p:extLst>
      <p:ext uri="{BB962C8B-B14F-4D97-AF65-F5344CB8AC3E}">
        <p14:creationId xmlns:p14="http://schemas.microsoft.com/office/powerpoint/2010/main" val="211641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8"/>
          <p:cNvSpPr/>
          <p:nvPr/>
        </p:nvSpPr>
        <p:spPr>
          <a:xfrm>
            <a:off x="769320" y="541080"/>
            <a:ext cx="8141760" cy="87768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fr-FR" sz="2200" b="1" i="0" u="none" strike="noStrike" cap="none">
                <a:solidFill>
                  <a:srgbClr val="585454"/>
                </a:solidFill>
                <a:latin typeface="Verdana"/>
                <a:ea typeface="Verdana"/>
                <a:cs typeface="Verdana"/>
                <a:sym typeface="Verdana"/>
              </a:rPr>
              <a:t>Le Label Parental (2021 – 2026) – la démarche </a:t>
            </a:r>
            <a:endParaRPr sz="2200" b="0" i="0" u="none" strike="noStrike" cap="none">
              <a:solidFill>
                <a:schemeClr val="dk1"/>
              </a:solidFill>
              <a:latin typeface="Arial"/>
              <a:ea typeface="Arial"/>
              <a:cs typeface="Arial"/>
              <a:sym typeface="Arial"/>
            </a:endParaRPr>
          </a:p>
        </p:txBody>
      </p:sp>
      <p:sp>
        <p:nvSpPr>
          <p:cNvPr id="379" name="Google Shape;379;p8"/>
          <p:cNvSpPr/>
          <p:nvPr/>
        </p:nvSpPr>
        <p:spPr>
          <a:xfrm>
            <a:off x="771480" y="6483240"/>
            <a:ext cx="119628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Verdana"/>
                <a:ea typeface="Verdana"/>
                <a:sym typeface="Verdana"/>
              </a:rPr>
              <a:t>6/06/2026</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380" name="Google Shape;380;p8"/>
          <p:cNvSpPr/>
          <p:nvPr/>
        </p:nvSpPr>
        <p:spPr>
          <a:xfrm>
            <a:off x="1968480" y="6483240"/>
            <a:ext cx="4460040" cy="36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000000"/>
                </a:solidFill>
                <a:latin typeface="Verdana"/>
                <a:ea typeface="Verdana"/>
                <a:cs typeface="Verdana"/>
                <a:sym typeface="Verdana"/>
              </a:rPr>
              <a:t>Rapport Moral 2025</a:t>
            </a:r>
            <a:endParaRPr sz="1100" b="0" i="0" u="none" strike="noStrike" cap="none" dirty="0">
              <a:solidFill>
                <a:schemeClr val="dk1"/>
              </a:solidFill>
              <a:latin typeface="Arial"/>
              <a:ea typeface="Arial"/>
              <a:cs typeface="Arial"/>
              <a:sym typeface="Arial"/>
            </a:endParaRPr>
          </a:p>
        </p:txBody>
      </p:sp>
      <p:sp>
        <p:nvSpPr>
          <p:cNvPr id="381" name="Google Shape;381;p8"/>
          <p:cNvSpPr/>
          <p:nvPr/>
        </p:nvSpPr>
        <p:spPr>
          <a:xfrm>
            <a:off x="7077240" y="6483240"/>
            <a:ext cx="1833840" cy="36432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fr-FR" sz="1100" b="0" i="0" u="none" strike="noStrike" cap="none">
                <a:solidFill>
                  <a:srgbClr val="000000"/>
                </a:solidFill>
                <a:latin typeface="Verdana"/>
                <a:ea typeface="Verdana"/>
                <a:cs typeface="Verdana"/>
                <a:sym typeface="Verdana"/>
              </a:rPr>
              <a:t>9</a:t>
            </a:fld>
            <a:endParaRPr sz="1100" b="0" i="0" u="none" strike="noStrike" cap="none">
              <a:solidFill>
                <a:schemeClr val="dk1"/>
              </a:solidFill>
              <a:latin typeface="Arial"/>
              <a:ea typeface="Arial"/>
              <a:cs typeface="Arial"/>
              <a:sym typeface="Arial"/>
            </a:endParaRPr>
          </a:p>
        </p:txBody>
      </p:sp>
      <p:sp>
        <p:nvSpPr>
          <p:cNvPr id="382" name="Google Shape;382;p8"/>
          <p:cNvSpPr/>
          <p:nvPr/>
        </p:nvSpPr>
        <p:spPr>
          <a:xfrm>
            <a:off x="769320" y="277920"/>
            <a:ext cx="2899800" cy="2739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fr-FR" sz="1400" b="1" i="0" u="none" strike="noStrike" cap="none">
                <a:solidFill>
                  <a:srgbClr val="808080"/>
                </a:solidFill>
                <a:latin typeface="Verdana"/>
                <a:ea typeface="Verdana"/>
                <a:cs typeface="Verdana"/>
                <a:sym typeface="Verdana"/>
              </a:rPr>
              <a:t>Valeurs et Orientations</a:t>
            </a:r>
            <a:endParaRPr sz="1400" b="0" i="0" u="none" strike="noStrike" cap="none">
              <a:solidFill>
                <a:schemeClr val="dk1"/>
              </a:solidFill>
              <a:latin typeface="Arial"/>
              <a:ea typeface="Arial"/>
              <a:cs typeface="Arial"/>
              <a:sym typeface="Arial"/>
            </a:endParaRPr>
          </a:p>
        </p:txBody>
      </p:sp>
      <p:sp>
        <p:nvSpPr>
          <p:cNvPr id="383" name="Google Shape;383;p8"/>
          <p:cNvSpPr/>
          <p:nvPr/>
        </p:nvSpPr>
        <p:spPr>
          <a:xfrm>
            <a:off x="769320" y="1419480"/>
            <a:ext cx="8141760" cy="5058000"/>
          </a:xfrm>
          <a:prstGeom prst="rect">
            <a:avLst/>
          </a:prstGeom>
          <a:noFill/>
          <a:ln>
            <a:noFill/>
          </a:ln>
        </p:spPr>
        <p:txBody>
          <a:bodyPr spcFirstLastPara="1" wrap="square" lIns="90000" tIns="45000" rIns="90000" bIns="45000" anchor="t" anchorCtr="0">
            <a:normAutofit lnSpcReduction="10000"/>
          </a:bodyPr>
          <a:lstStyle/>
          <a:p>
            <a:pPr marL="0" marR="0" lvl="0" indent="0" algn="l" rtl="0">
              <a:lnSpc>
                <a:spcPct val="80000"/>
              </a:lnSpc>
              <a:spcBef>
                <a:spcPts val="0"/>
              </a:spcBef>
              <a:spcAft>
                <a:spcPts val="0"/>
              </a:spcAft>
              <a:buClr>
                <a:srgbClr val="000000"/>
              </a:buClr>
              <a:buSzPts val="1400"/>
              <a:buFont typeface="Arial"/>
              <a:buNone/>
            </a:pPr>
            <a:r>
              <a:rPr lang="fr-FR" sz="1400" b="0" i="0" u="none" strike="noStrike" cap="none" dirty="0">
                <a:solidFill>
                  <a:srgbClr val="000000"/>
                </a:solidFill>
                <a:latin typeface="Verdana"/>
                <a:ea typeface="Verdana"/>
                <a:cs typeface="Verdana"/>
                <a:sym typeface="Verdana"/>
              </a:rPr>
              <a:t>Notre démarche autour du Label Parental de l’ACEPP a mobilisé parents et professionnels dans une réflexion commune autour des 4 thématiques du Label : </a:t>
            </a:r>
            <a:endParaRPr sz="1400" b="0" i="0" u="none" strike="noStrike" cap="none" dirty="0">
              <a:solidFill>
                <a:schemeClr val="dk1"/>
              </a:solidFill>
              <a:latin typeface="Arial"/>
              <a:ea typeface="Arial"/>
              <a:cs typeface="Arial"/>
              <a:sym typeface="Arial"/>
            </a:endParaRPr>
          </a:p>
          <a:p>
            <a:pPr marL="228600" marR="0" lvl="0" indent="-227879" algn="l" rtl="0">
              <a:lnSpc>
                <a:spcPct val="8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Recherche de la qualité d’accueil de l’enfant, préoccupation première</a:t>
            </a:r>
            <a:endParaRPr sz="1400" b="0" i="0" u="none" strike="noStrike" cap="none" dirty="0">
              <a:solidFill>
                <a:schemeClr val="dk1"/>
              </a:solidFill>
              <a:latin typeface="Arial"/>
              <a:ea typeface="Arial"/>
              <a:cs typeface="Arial"/>
              <a:sym typeface="Arial"/>
            </a:endParaRPr>
          </a:p>
          <a:p>
            <a:pPr marL="228600" marR="0" lvl="0" indent="-227879" algn="l" rtl="0">
              <a:lnSpc>
                <a:spcPct val="8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Place des parents, reconnue et effective</a:t>
            </a:r>
            <a:endParaRPr sz="1400" b="0" i="0" u="none" strike="noStrike" cap="none" dirty="0">
              <a:solidFill>
                <a:schemeClr val="dk1"/>
              </a:solidFill>
              <a:latin typeface="Arial"/>
              <a:ea typeface="Arial"/>
              <a:cs typeface="Arial"/>
              <a:sym typeface="Arial"/>
            </a:endParaRPr>
          </a:p>
          <a:p>
            <a:pPr marL="228600" marR="0" lvl="0" indent="-227879" algn="l" rtl="0">
              <a:lnSpc>
                <a:spcPct val="8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Place des professionnels, garante du fonctionnement</a:t>
            </a:r>
            <a:endParaRPr sz="1400" b="0" i="0" u="none" strike="noStrike" cap="none" dirty="0">
              <a:solidFill>
                <a:schemeClr val="dk1"/>
              </a:solidFill>
              <a:latin typeface="Arial"/>
              <a:ea typeface="Arial"/>
              <a:cs typeface="Arial"/>
              <a:sym typeface="Arial"/>
            </a:endParaRPr>
          </a:p>
          <a:p>
            <a:pPr marL="228600" marR="0" lvl="0" indent="-227879" algn="l" rtl="0">
              <a:lnSpc>
                <a:spcPct val="8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Coopération parents-professionnels au sein de la structure gestionnaire</a:t>
            </a:r>
            <a:endParaRPr sz="1400" b="0" i="0" u="none" strike="noStrike" cap="none" dirty="0">
              <a:solidFill>
                <a:schemeClr val="dk1"/>
              </a:solidFill>
              <a:latin typeface="Arial"/>
              <a:ea typeface="Arial"/>
              <a:cs typeface="Arial"/>
              <a:sym typeface="Arial"/>
            </a:endParaRPr>
          </a:p>
          <a:p>
            <a:pPr marL="0" marR="0" lvl="0" indent="0" algn="l" rtl="0">
              <a:lnSpc>
                <a:spcPct val="80000"/>
              </a:lnSpc>
              <a:spcBef>
                <a:spcPts val="1001"/>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80000"/>
              </a:lnSpc>
              <a:spcBef>
                <a:spcPts val="1001"/>
              </a:spcBef>
              <a:spcAft>
                <a:spcPts val="0"/>
              </a:spcAft>
              <a:buClr>
                <a:srgbClr val="000000"/>
              </a:buClr>
              <a:buSzPts val="1400"/>
              <a:buFont typeface="Arial"/>
              <a:buNone/>
            </a:pPr>
            <a:r>
              <a:rPr lang="fr-FR" sz="1400" b="0" i="0" u="none" strike="noStrike" cap="none" dirty="0">
                <a:solidFill>
                  <a:srgbClr val="000000"/>
                </a:solidFill>
                <a:latin typeface="Verdana"/>
                <a:ea typeface="Verdana"/>
                <a:cs typeface="Verdana"/>
                <a:sym typeface="Verdana"/>
              </a:rPr>
              <a:t>Pour l’association, la démarche pour ce label est : </a:t>
            </a:r>
            <a:endParaRPr sz="1400" b="0" i="0" u="none" strike="noStrike" cap="none" dirty="0">
              <a:solidFill>
                <a:schemeClr val="dk1"/>
              </a:solidFill>
              <a:latin typeface="Arial"/>
              <a:ea typeface="Arial"/>
              <a:cs typeface="Arial"/>
              <a:sym typeface="Arial"/>
            </a:endParaRPr>
          </a:p>
          <a:p>
            <a:pPr marL="228600" marR="0" lvl="0" indent="-227879" algn="l" rtl="0">
              <a:lnSpc>
                <a:spcPct val="8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Une occasion de se mettre autour de la table (parents-professionnels), de reconnaître et de valoriser la qualité et la diversité de l’accueil</a:t>
            </a:r>
            <a:endParaRPr sz="1400" b="0" i="0" u="none" strike="noStrike" cap="none" dirty="0">
              <a:solidFill>
                <a:schemeClr val="dk1"/>
              </a:solidFill>
              <a:latin typeface="Arial"/>
              <a:ea typeface="Arial"/>
              <a:cs typeface="Arial"/>
              <a:sym typeface="Arial"/>
            </a:endParaRPr>
          </a:p>
          <a:p>
            <a:pPr marL="228600" marR="0" lvl="0" indent="-227879" algn="l" rtl="0">
              <a:lnSpc>
                <a:spcPct val="8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Une manière de souligner notre identité parentale envers les partenaires, les parents et les professionnels</a:t>
            </a:r>
            <a:endParaRPr sz="1400" b="0" i="0" u="none" strike="noStrike" cap="none" dirty="0">
              <a:solidFill>
                <a:schemeClr val="dk1"/>
              </a:solidFill>
              <a:latin typeface="Arial"/>
              <a:ea typeface="Arial"/>
              <a:cs typeface="Arial"/>
              <a:sym typeface="Arial"/>
            </a:endParaRPr>
          </a:p>
          <a:p>
            <a:pPr marL="228600" marR="0" lvl="0" indent="-227879" algn="l" rtl="0">
              <a:lnSpc>
                <a:spcPct val="80000"/>
              </a:lnSpc>
              <a:spcBef>
                <a:spcPts val="1001"/>
              </a:spcBef>
              <a:spcAft>
                <a:spcPts val="0"/>
              </a:spcAft>
              <a:buClr>
                <a:srgbClr val="000000"/>
              </a:buClr>
              <a:buSzPts val="1400"/>
              <a:buFont typeface="Arial"/>
              <a:buChar char="-"/>
            </a:pPr>
            <a:r>
              <a:rPr lang="fr-FR" sz="1400" b="0" i="0" u="none" strike="noStrike" cap="none" dirty="0">
                <a:solidFill>
                  <a:srgbClr val="000000"/>
                </a:solidFill>
                <a:latin typeface="Verdana"/>
                <a:ea typeface="Verdana"/>
                <a:cs typeface="Verdana"/>
                <a:sym typeface="Verdana"/>
              </a:rPr>
              <a:t>Une opportunité de valoriser la place de chacun dans la structure (parents-professionnels) et leur complémentarité</a:t>
            </a:r>
            <a:endParaRPr sz="1400" b="0" i="0" u="none" strike="noStrike" cap="none" dirty="0">
              <a:solidFill>
                <a:schemeClr val="dk1"/>
              </a:solidFill>
              <a:latin typeface="Arial"/>
              <a:ea typeface="Arial"/>
              <a:cs typeface="Arial"/>
              <a:sym typeface="Arial"/>
            </a:endParaRPr>
          </a:p>
          <a:p>
            <a:pPr marL="0" marR="0" lvl="0" indent="0" algn="l" rtl="0">
              <a:lnSpc>
                <a:spcPct val="80000"/>
              </a:lnSpc>
              <a:spcBef>
                <a:spcPts val="1001"/>
              </a:spcBef>
              <a:spcAft>
                <a:spcPts val="0"/>
              </a:spcAft>
              <a:buClr>
                <a:srgbClr val="000000"/>
              </a:buClr>
              <a:buSzPts val="1400"/>
              <a:buFont typeface="Arial"/>
              <a:buNone/>
            </a:pPr>
            <a:r>
              <a:rPr lang="fr-FR" sz="1400" b="0" i="0" u="none" strike="noStrike" cap="none" dirty="0">
                <a:solidFill>
                  <a:srgbClr val="000000"/>
                </a:solidFill>
                <a:latin typeface="Verdana"/>
                <a:ea typeface="Verdana"/>
                <a:cs typeface="Verdana"/>
                <a:sym typeface="Verdana"/>
              </a:rPr>
              <a:t>En avril 2022, l’ACEPP nous accorde a nouveau sa confiance et nous reconduit le label jusqu’en 2026.</a:t>
            </a:r>
          </a:p>
          <a:p>
            <a:pPr marL="0" marR="0" lvl="0" indent="0" algn="l" rtl="0">
              <a:lnSpc>
                <a:spcPct val="80000"/>
              </a:lnSpc>
              <a:spcBef>
                <a:spcPts val="1001"/>
              </a:spcBef>
              <a:spcAft>
                <a:spcPts val="0"/>
              </a:spcAft>
              <a:buClr>
                <a:srgbClr val="000000"/>
              </a:buClr>
              <a:buSzPts val="1400"/>
              <a:buFont typeface="Arial"/>
              <a:buNone/>
            </a:pPr>
            <a:r>
              <a:rPr lang="fr-FR" dirty="0">
                <a:ea typeface="Verdana"/>
              </a:rPr>
              <a:t>Différents temps et projets permettent de faire vivre ce label au quotidien (disponibilité des professionnels matin et soir, rendez vous individuel, possibilité pour les parents de venir vivre quelques heures en journée et proposer leur talent au groupe d’enfants, gazette, toute mon année, café des parents, temps festif, commissions parents professionnels). </a:t>
            </a:r>
          </a:p>
          <a:p>
            <a:pPr marL="0" marR="0" lvl="0" indent="0" algn="l" rtl="0">
              <a:lnSpc>
                <a:spcPct val="80000"/>
              </a:lnSpc>
              <a:spcBef>
                <a:spcPts val="1001"/>
              </a:spcBef>
              <a:spcAft>
                <a:spcPts val="0"/>
              </a:spcAft>
              <a:buClr>
                <a:srgbClr val="000000"/>
              </a:buClr>
              <a:buSzPts val="1400"/>
              <a:buFont typeface="Arial"/>
              <a:buNone/>
            </a:pPr>
            <a:r>
              <a:rPr lang="fr-FR" dirty="0">
                <a:ea typeface="Verdana"/>
              </a:rPr>
              <a:t>Nous réfléchissons à la forme que nous donnerons à ces temps collaboratifs parents-professionnels en vue du renouvellement en 2026. Cette démarche pourra être associée à la réflexion et la mise en œuvre de notre projet d’évaluation de la qualité d’accueil (Décembre 2025).</a:t>
            </a:r>
            <a:endParaRPr lang="fr-FR" dirty="0">
              <a:latin typeface="Verdana"/>
              <a:ea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A37501"/>
      </a:dk2>
      <a:lt2>
        <a:srgbClr val="FFE6B3"/>
      </a:lt2>
      <a:accent1>
        <a:srgbClr val="FDB813"/>
      </a:accent1>
      <a:accent2>
        <a:srgbClr val="FEBF33"/>
      </a:accent2>
      <a:accent3>
        <a:srgbClr val="FFC85B"/>
      </a:accent3>
      <a:accent4>
        <a:srgbClr val="FFD98F"/>
      </a:accent4>
      <a:accent5>
        <a:srgbClr val="D89B02"/>
      </a:accent5>
      <a:accent6>
        <a:srgbClr val="757070"/>
      </a:accent6>
      <a:hlink>
        <a:srgbClr val="5CD3FF"/>
      </a:hlink>
      <a:folHlink>
        <a:srgbClr val="6F3B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A37501"/>
      </a:dk2>
      <a:lt2>
        <a:srgbClr val="FFE6B3"/>
      </a:lt2>
      <a:accent1>
        <a:srgbClr val="FDB813"/>
      </a:accent1>
      <a:accent2>
        <a:srgbClr val="FEBF33"/>
      </a:accent2>
      <a:accent3>
        <a:srgbClr val="FFC85B"/>
      </a:accent3>
      <a:accent4>
        <a:srgbClr val="FFD98F"/>
      </a:accent4>
      <a:accent5>
        <a:srgbClr val="D89B02"/>
      </a:accent5>
      <a:accent6>
        <a:srgbClr val="757070"/>
      </a:accent6>
      <a:hlink>
        <a:srgbClr val="5CD3FF"/>
      </a:hlink>
      <a:folHlink>
        <a:srgbClr val="6F3B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A37501"/>
      </a:dk2>
      <a:lt2>
        <a:srgbClr val="FFE6B3"/>
      </a:lt2>
      <a:accent1>
        <a:srgbClr val="FDB813"/>
      </a:accent1>
      <a:accent2>
        <a:srgbClr val="FEBF33"/>
      </a:accent2>
      <a:accent3>
        <a:srgbClr val="FFC85B"/>
      </a:accent3>
      <a:accent4>
        <a:srgbClr val="FFD98F"/>
      </a:accent4>
      <a:accent5>
        <a:srgbClr val="D89B02"/>
      </a:accent5>
      <a:accent6>
        <a:srgbClr val="757070"/>
      </a:accent6>
      <a:hlink>
        <a:srgbClr val="5CD3FF"/>
      </a:hlink>
      <a:folHlink>
        <a:srgbClr val="6F3B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A37501"/>
      </a:dk2>
      <a:lt2>
        <a:srgbClr val="FFE6B3"/>
      </a:lt2>
      <a:accent1>
        <a:srgbClr val="FDB813"/>
      </a:accent1>
      <a:accent2>
        <a:srgbClr val="FEBF33"/>
      </a:accent2>
      <a:accent3>
        <a:srgbClr val="FFC85B"/>
      </a:accent3>
      <a:accent4>
        <a:srgbClr val="FFD98F"/>
      </a:accent4>
      <a:accent5>
        <a:srgbClr val="D89B02"/>
      </a:accent5>
      <a:accent6>
        <a:srgbClr val="757070"/>
      </a:accent6>
      <a:hlink>
        <a:srgbClr val="5CD3FF"/>
      </a:hlink>
      <a:folHlink>
        <a:srgbClr val="6F3B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A37501"/>
      </a:dk2>
      <a:lt2>
        <a:srgbClr val="FFE6B3"/>
      </a:lt2>
      <a:accent1>
        <a:srgbClr val="FDB813"/>
      </a:accent1>
      <a:accent2>
        <a:srgbClr val="FEBF33"/>
      </a:accent2>
      <a:accent3>
        <a:srgbClr val="FFC85B"/>
      </a:accent3>
      <a:accent4>
        <a:srgbClr val="FFD98F"/>
      </a:accent4>
      <a:accent5>
        <a:srgbClr val="D89B02"/>
      </a:accent5>
      <a:accent6>
        <a:srgbClr val="757070"/>
      </a:accent6>
      <a:hlink>
        <a:srgbClr val="5CD3FF"/>
      </a:hlink>
      <a:folHlink>
        <a:srgbClr val="6F3B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3952</Words>
  <Application>Microsoft Office PowerPoint</Application>
  <PresentationFormat>Affichage à l'écran (4:3)</PresentationFormat>
  <Paragraphs>338</Paragraphs>
  <Slides>21</Slides>
  <Notes>20</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21</vt:i4>
      </vt:variant>
    </vt:vector>
  </HeadingPairs>
  <TitlesOfParts>
    <vt:vector size="30" baseType="lpstr">
      <vt:lpstr>Arial</vt:lpstr>
      <vt:lpstr>Calibri</vt:lpstr>
      <vt:lpstr>Noto Sans Symbols</vt:lpstr>
      <vt:lpstr>Times New Roman</vt:lpstr>
      <vt:lpstr>Verdana</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L’ACCUEIL DES ENFANTS ET DES FAMILLES EN 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commissions : objectifs généraux</vt:lpstr>
      <vt:lpstr>Les commissions : travaux réalisés en 2023 et perspectives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Valentina REIS</dc:creator>
  <cp:lastModifiedBy>Bernadette VIVIER-MERLE</cp:lastModifiedBy>
  <cp:revision>19</cp:revision>
  <dcterms:created xsi:type="dcterms:W3CDTF">2017-04-03T12:28:52Z</dcterms:created>
  <dcterms:modified xsi:type="dcterms:W3CDTF">2026-05-04T20:03:20Z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ies>
</file>